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  <p:sldMasterId id="2147483696" r:id="rId2"/>
    <p:sldMasterId id="2147483720" r:id="rId3"/>
    <p:sldMasterId id="2147483729" r:id="rId4"/>
  </p:sldMasterIdLst>
  <p:notesMasterIdLst>
    <p:notesMasterId r:id="rId23"/>
  </p:notesMasterIdLst>
  <p:sldIdLst>
    <p:sldId id="256" r:id="rId5"/>
    <p:sldId id="2029" r:id="rId6"/>
    <p:sldId id="2020" r:id="rId7"/>
    <p:sldId id="2021" r:id="rId8"/>
    <p:sldId id="433" r:id="rId9"/>
    <p:sldId id="1970" r:id="rId10"/>
    <p:sldId id="1959" r:id="rId11"/>
    <p:sldId id="1968" r:id="rId12"/>
    <p:sldId id="2028" r:id="rId13"/>
    <p:sldId id="1969" r:id="rId14"/>
    <p:sldId id="2026" r:id="rId15"/>
    <p:sldId id="1966" r:id="rId16"/>
    <p:sldId id="2027" r:id="rId17"/>
    <p:sldId id="1964" r:id="rId18"/>
    <p:sldId id="1547" r:id="rId19"/>
    <p:sldId id="2011" r:id="rId20"/>
    <p:sldId id="2030" r:id="rId21"/>
    <p:sldId id="1972" r:id="rId22"/>
  </p:sldIdLst>
  <p:sldSz cx="13439775" cy="7559675"/>
  <p:notesSz cx="10234613" cy="71024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/>
    <p:restoredTop sz="94651"/>
  </p:normalViewPr>
  <p:slideViewPr>
    <p:cSldViewPr snapToGrid="0">
      <p:cViewPr varScale="1">
        <p:scale>
          <a:sx n="95" d="100"/>
          <a:sy n="95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35475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797550" y="0"/>
            <a:ext cx="4435475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987675" y="887413"/>
            <a:ext cx="4259263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3938" y="3417888"/>
            <a:ext cx="8186737" cy="279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746875"/>
            <a:ext cx="4435475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797550" y="6746875"/>
            <a:ext cx="4435475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/>
              <a:t>‹#›</a:t>
            </a:fld>
            <a:endParaRPr sz="12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:notes"/>
          <p:cNvSpPr txBox="1">
            <a:spLocks noGrp="1"/>
          </p:cNvSpPr>
          <p:nvPr>
            <p:ph type="body" idx="1"/>
          </p:nvPr>
        </p:nvSpPr>
        <p:spPr>
          <a:xfrm>
            <a:off x="1023938" y="3417888"/>
            <a:ext cx="8186737" cy="27971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6" name="Google Shape;4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87675" y="887413"/>
            <a:ext cx="4259263" cy="2397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2" name="Google Shape;3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1293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8:notes"/>
          <p:cNvSpPr txBox="1">
            <a:spLocks noGrp="1"/>
          </p:cNvSpPr>
          <p:nvPr>
            <p:ph type="body" idx="1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spcFirstLastPara="1" wrap="square" lIns="99050" tIns="49525" rIns="99050" bIns="495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9" name="Google Shape;3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656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smtClean="0"/>
              <a:t>8</a:t>
            </a:fld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337536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1" y="1"/>
            <a:ext cx="13439775" cy="7559675"/>
          </a:xfrm>
          <a:prstGeom prst="rect">
            <a:avLst/>
          </a:prstGeom>
          <a:solidFill>
            <a:srgbClr val="2B49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9665558" y="5372668"/>
            <a:ext cx="5170390" cy="1449676"/>
          </a:xfrm>
          <a:prstGeom prst="roundRect">
            <a:avLst>
              <a:gd name="adj" fmla="val 50000"/>
            </a:avLst>
          </a:prstGeom>
          <a:solidFill>
            <a:srgbClr val="75BAD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grpSp>
        <p:nvGrpSpPr>
          <p:cNvPr id="18" name="Google Shape;18;p2"/>
          <p:cNvGrpSpPr/>
          <p:nvPr/>
        </p:nvGrpSpPr>
        <p:grpSpPr>
          <a:xfrm>
            <a:off x="-1779825" y="627127"/>
            <a:ext cx="11949885" cy="6215154"/>
            <a:chOff x="-762995" y="3748964"/>
            <a:chExt cx="10840433" cy="5638275"/>
          </a:xfrm>
        </p:grpSpPr>
        <p:sp>
          <p:nvSpPr>
            <p:cNvPr id="19" name="Google Shape;19;p2"/>
            <p:cNvSpPr/>
            <p:nvPr/>
          </p:nvSpPr>
          <p:spPr>
            <a:xfrm>
              <a:off x="1434533" y="6002592"/>
              <a:ext cx="1274529" cy="1301562"/>
            </a:xfrm>
            <a:prstGeom prst="ellipse">
              <a:avLst/>
            </a:prstGeom>
            <a:solidFill>
              <a:srgbClr val="75BADA">
                <a:alpha val="1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687087" y="6008854"/>
              <a:ext cx="5713256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1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0003" y="3748964"/>
              <a:ext cx="3674115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1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463753" y="3798083"/>
              <a:ext cx="3674115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1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802909" y="3806941"/>
              <a:ext cx="1274529" cy="1301562"/>
            </a:xfrm>
            <a:prstGeom prst="ellipse">
              <a:avLst/>
            </a:prstGeom>
            <a:solidFill>
              <a:srgbClr val="75BADA">
                <a:alpha val="1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76500" y="8072119"/>
              <a:ext cx="5713256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1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62995" y="6002591"/>
              <a:ext cx="1274529" cy="1301562"/>
            </a:xfrm>
            <a:prstGeom prst="ellipse">
              <a:avLst/>
            </a:prstGeom>
            <a:solidFill>
              <a:srgbClr val="75BADA">
                <a:alpha val="1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</p:grpSp>
      <p:pic>
        <p:nvPicPr>
          <p:cNvPr id="26" name="Google Shape;2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31171" y="5570236"/>
            <a:ext cx="2783373" cy="105454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415801" y="813794"/>
            <a:ext cx="7985585" cy="107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59"/>
              <a:buFont typeface="Calibri"/>
              <a:buNone/>
              <a:defRPr sz="385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body" idx="1"/>
          </p:nvPr>
        </p:nvSpPr>
        <p:spPr>
          <a:xfrm>
            <a:off x="872583" y="3308516"/>
            <a:ext cx="4965319" cy="136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77"/>
              </a:spcBef>
              <a:spcAft>
                <a:spcPts val="0"/>
              </a:spcAft>
              <a:buClr>
                <a:srgbClr val="FFC000"/>
              </a:buClr>
              <a:buSzPts val="2456"/>
              <a:buFont typeface="Calibri"/>
              <a:buNone/>
              <a:defRPr b="1">
                <a:solidFill>
                  <a:srgbClr val="FFC000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body" idx="2"/>
          </p:nvPr>
        </p:nvSpPr>
        <p:spPr>
          <a:xfrm>
            <a:off x="873236" y="5372270"/>
            <a:ext cx="4964666" cy="146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77"/>
              </a:spcBef>
              <a:spcAft>
                <a:spcPts val="0"/>
              </a:spcAft>
              <a:buClr>
                <a:srgbClr val="FFC000"/>
              </a:buClr>
              <a:buSzPts val="2456"/>
              <a:buFont typeface="Calibri"/>
              <a:buNone/>
              <a:defRPr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883F-FBE7-664E-8EC3-93B62190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BAA619-5BED-4648-ABDE-944DB6993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Rupert Lueck - WG Sustainability - Tinman update &amp; Timeline to set up the EOSC Legal Entity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A554D-7C8D-824B-AE1D-1F09844A50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D854BC-1D07-4F76-AEA2-90FFE6F7B7E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FA004-C11E-F24B-BB13-A57A5284220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9655" y="1362900"/>
            <a:ext cx="11895135" cy="53894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0870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883F-FBE7-664E-8EC3-93B62190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BAA619-5BED-4648-ABDE-944DB6993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Rupert Lueck - WG Sustainability - Tinman update &amp; Timeline to set up the EOSC Legal Entity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A554D-7C8D-824B-AE1D-1F09844A50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D854BC-1D07-4F76-AEA2-90FFE6F7B7E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FA004-C11E-F24B-BB13-A57A5284220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9654" y="1362900"/>
            <a:ext cx="5820375" cy="53894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4B29A2-B800-7C47-8765-CEB5CD339D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96375" y="1362609"/>
            <a:ext cx="5907351" cy="538976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2788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883F-FBE7-664E-8EC3-93B62190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BAA619-5BED-4648-ABDE-944DB6993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Rupert Lueck - WG Sustainability - Tinman update &amp; Timeline to set up the EOSC Legal Entity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A554D-7C8D-824B-AE1D-1F09844A50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D854BC-1D07-4F76-AEA2-90FFE6F7B7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0189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883F-FBE7-664E-8EC3-93B62190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FA004-C11E-F24B-BB13-A57A5284220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9655" y="1365796"/>
            <a:ext cx="11895135" cy="59985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A4014-86B5-834E-AD0A-A329461C6357}"/>
              </a:ext>
            </a:extLst>
          </p:cNvPr>
          <p:cNvGrpSpPr/>
          <p:nvPr userDrawn="1"/>
        </p:nvGrpSpPr>
        <p:grpSpPr>
          <a:xfrm>
            <a:off x="810276" y="1246003"/>
            <a:ext cx="11893451" cy="0"/>
            <a:chOff x="735048" y="1564938"/>
            <a:chExt cx="10789240" cy="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A29B66D-0DE2-C441-A282-4CF60E647D0B}"/>
                </a:ext>
              </a:extLst>
            </p:cNvPr>
            <p:cNvCxnSpPr>
              <a:cxnSpLocks/>
            </p:cNvCxnSpPr>
            <p:nvPr/>
          </p:nvCxnSpPr>
          <p:spPr>
            <a:xfrm>
              <a:off x="735048" y="1564938"/>
              <a:ext cx="3919248" cy="0"/>
            </a:xfrm>
            <a:prstGeom prst="line">
              <a:avLst/>
            </a:prstGeom>
            <a:ln w="38100">
              <a:solidFill>
                <a:srgbClr val="0DB8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51B651F-E762-FE4E-988B-4E94423BA8AF}"/>
                </a:ext>
              </a:extLst>
            </p:cNvPr>
            <p:cNvCxnSpPr>
              <a:cxnSpLocks/>
            </p:cNvCxnSpPr>
            <p:nvPr/>
          </p:nvCxnSpPr>
          <p:spPr>
            <a:xfrm>
              <a:off x="4096512" y="1564938"/>
              <a:ext cx="3721608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D826B0-041E-3745-A282-2AC566074359}"/>
                </a:ext>
              </a:extLst>
            </p:cNvPr>
            <p:cNvCxnSpPr>
              <a:cxnSpLocks/>
            </p:cNvCxnSpPr>
            <p:nvPr/>
          </p:nvCxnSpPr>
          <p:spPr>
            <a:xfrm>
              <a:off x="7754112" y="1564938"/>
              <a:ext cx="3770176" cy="0"/>
            </a:xfrm>
            <a:prstGeom prst="line">
              <a:avLst/>
            </a:prstGeom>
            <a:ln w="38100">
              <a:solidFill>
                <a:srgbClr val="2B49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65536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883F-FBE7-664E-8EC3-93B62190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A4014-86B5-834E-AD0A-A329461C6357}"/>
              </a:ext>
            </a:extLst>
          </p:cNvPr>
          <p:cNvGrpSpPr/>
          <p:nvPr userDrawn="1"/>
        </p:nvGrpSpPr>
        <p:grpSpPr>
          <a:xfrm>
            <a:off x="810276" y="1246003"/>
            <a:ext cx="11893451" cy="0"/>
            <a:chOff x="735048" y="1564938"/>
            <a:chExt cx="10789240" cy="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A29B66D-0DE2-C441-A282-4CF60E647D0B}"/>
                </a:ext>
              </a:extLst>
            </p:cNvPr>
            <p:cNvCxnSpPr>
              <a:cxnSpLocks/>
            </p:cNvCxnSpPr>
            <p:nvPr/>
          </p:nvCxnSpPr>
          <p:spPr>
            <a:xfrm>
              <a:off x="735048" y="1564938"/>
              <a:ext cx="3919248" cy="0"/>
            </a:xfrm>
            <a:prstGeom prst="line">
              <a:avLst/>
            </a:prstGeom>
            <a:ln w="38100">
              <a:solidFill>
                <a:srgbClr val="0DB8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51B651F-E762-FE4E-988B-4E94423BA8AF}"/>
                </a:ext>
              </a:extLst>
            </p:cNvPr>
            <p:cNvCxnSpPr>
              <a:cxnSpLocks/>
            </p:cNvCxnSpPr>
            <p:nvPr/>
          </p:nvCxnSpPr>
          <p:spPr>
            <a:xfrm>
              <a:off x="4096512" y="1564938"/>
              <a:ext cx="3721608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D826B0-041E-3745-A282-2AC566074359}"/>
                </a:ext>
              </a:extLst>
            </p:cNvPr>
            <p:cNvCxnSpPr>
              <a:cxnSpLocks/>
            </p:cNvCxnSpPr>
            <p:nvPr/>
          </p:nvCxnSpPr>
          <p:spPr>
            <a:xfrm>
              <a:off x="7754112" y="1564938"/>
              <a:ext cx="3770176" cy="0"/>
            </a:xfrm>
            <a:prstGeom prst="line">
              <a:avLst/>
            </a:prstGeom>
            <a:ln w="38100">
              <a:solidFill>
                <a:srgbClr val="2B49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00324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883F-FBE7-664E-8EC3-93B62190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1679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07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3995CAD-BD30-6C40-BC05-5A8CAF067513}"/>
              </a:ext>
            </a:extLst>
          </p:cNvPr>
          <p:cNvSpPr/>
          <p:nvPr userDrawn="1"/>
        </p:nvSpPr>
        <p:spPr>
          <a:xfrm>
            <a:off x="0" y="0"/>
            <a:ext cx="13439775" cy="7559675"/>
          </a:xfrm>
          <a:prstGeom prst="rect">
            <a:avLst/>
          </a:prstGeom>
          <a:solidFill>
            <a:srgbClr val="2B4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6"/>
          </a:p>
        </p:txBody>
      </p:sp>
      <p:sp>
        <p:nvSpPr>
          <p:cNvPr id="6" name="Rounded Rectangle 29">
            <a:extLst>
              <a:ext uri="{FF2B5EF4-FFF2-40B4-BE49-F238E27FC236}">
                <a16:creationId xmlns:a16="http://schemas.microsoft.com/office/drawing/2014/main" id="{8E84AC95-C44C-2B45-A502-4B58CBA18913}"/>
              </a:ext>
            </a:extLst>
          </p:cNvPr>
          <p:cNvSpPr/>
          <p:nvPr userDrawn="1"/>
        </p:nvSpPr>
        <p:spPr>
          <a:xfrm>
            <a:off x="9665559" y="5372668"/>
            <a:ext cx="5170390" cy="1449676"/>
          </a:xfrm>
          <a:prstGeom prst="roundRect">
            <a:avLst>
              <a:gd name="adj" fmla="val 50000"/>
            </a:avLst>
          </a:prstGeom>
          <a:solidFill>
            <a:srgbClr val="75BAD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301C87-DF1B-444C-8729-173AFE5027B8}"/>
              </a:ext>
            </a:extLst>
          </p:cNvPr>
          <p:cNvGrpSpPr/>
          <p:nvPr userDrawn="1"/>
        </p:nvGrpSpPr>
        <p:grpSpPr>
          <a:xfrm>
            <a:off x="-1779825" y="672262"/>
            <a:ext cx="11949884" cy="6215154"/>
            <a:chOff x="-762995" y="3748964"/>
            <a:chExt cx="10840433" cy="5638275"/>
          </a:xfrm>
          <a:solidFill>
            <a:srgbClr val="75BADA">
              <a:alpha val="15000"/>
            </a:srgb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C62BCFA-D14E-8C49-932A-481EF167AD0B}"/>
                </a:ext>
              </a:extLst>
            </p:cNvPr>
            <p:cNvSpPr/>
            <p:nvPr/>
          </p:nvSpPr>
          <p:spPr>
            <a:xfrm>
              <a:off x="1434533" y="6002592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  <p:sp>
          <p:nvSpPr>
            <p:cNvPr id="9" name="Rounded Rectangle 49">
              <a:extLst>
                <a:ext uri="{FF2B5EF4-FFF2-40B4-BE49-F238E27FC236}">
                  <a16:creationId xmlns:a16="http://schemas.microsoft.com/office/drawing/2014/main" id="{211C2296-9818-5749-B668-876961DCF870}"/>
                </a:ext>
              </a:extLst>
            </p:cNvPr>
            <p:cNvSpPr/>
            <p:nvPr/>
          </p:nvSpPr>
          <p:spPr>
            <a:xfrm>
              <a:off x="3687087" y="6008854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  <p:sp>
          <p:nvSpPr>
            <p:cNvPr id="10" name="Rounded Rectangle 50">
              <a:extLst>
                <a:ext uri="{FF2B5EF4-FFF2-40B4-BE49-F238E27FC236}">
                  <a16:creationId xmlns:a16="http://schemas.microsoft.com/office/drawing/2014/main" id="{291C69FC-588A-8946-ACEF-F49E48894DAD}"/>
                </a:ext>
              </a:extLst>
            </p:cNvPr>
            <p:cNvSpPr/>
            <p:nvPr/>
          </p:nvSpPr>
          <p:spPr>
            <a:xfrm>
              <a:off x="160003" y="3748964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  <p:sp>
          <p:nvSpPr>
            <p:cNvPr id="11" name="Rounded Rectangle 51">
              <a:extLst>
                <a:ext uri="{FF2B5EF4-FFF2-40B4-BE49-F238E27FC236}">
                  <a16:creationId xmlns:a16="http://schemas.microsoft.com/office/drawing/2014/main" id="{F977F80F-F62D-734C-832C-231E6282D0A5}"/>
                </a:ext>
              </a:extLst>
            </p:cNvPr>
            <p:cNvSpPr/>
            <p:nvPr/>
          </p:nvSpPr>
          <p:spPr>
            <a:xfrm>
              <a:off x="4463753" y="3798083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7B7BD8-D4D8-7647-B12B-D6916458F84E}"/>
                </a:ext>
              </a:extLst>
            </p:cNvPr>
            <p:cNvSpPr/>
            <p:nvPr/>
          </p:nvSpPr>
          <p:spPr>
            <a:xfrm>
              <a:off x="8802909" y="380694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  <p:sp>
          <p:nvSpPr>
            <p:cNvPr id="13" name="Rounded Rectangle 53">
              <a:extLst>
                <a:ext uri="{FF2B5EF4-FFF2-40B4-BE49-F238E27FC236}">
                  <a16:creationId xmlns:a16="http://schemas.microsoft.com/office/drawing/2014/main" id="{03688798-2A87-0845-987F-4EDE5DD36098}"/>
                </a:ext>
              </a:extLst>
            </p:cNvPr>
            <p:cNvSpPr/>
            <p:nvPr/>
          </p:nvSpPr>
          <p:spPr>
            <a:xfrm>
              <a:off x="976500" y="8072119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0569BBE-E475-A94F-924F-FD36E8F264FD}"/>
                </a:ext>
              </a:extLst>
            </p:cNvPr>
            <p:cNvSpPr/>
            <p:nvPr/>
          </p:nvSpPr>
          <p:spPr>
            <a:xfrm>
              <a:off x="-762995" y="600259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FD01079-32CD-8542-A24C-2F1729DCA0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1172" y="5570236"/>
            <a:ext cx="2783373" cy="105454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14CC75E-4F13-974E-B142-842A0C561B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862" y="3149798"/>
            <a:ext cx="11303855" cy="14800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14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Any Questions</a:t>
            </a:r>
            <a:endParaRPr lang="en-GB" dirty="0"/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E132E724-6D4D-7C44-991E-A221FC8383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2860" y="2759854"/>
            <a:ext cx="6297972" cy="6204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968" b="1">
                <a:solidFill>
                  <a:srgbClr val="FFC000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8DF8CCBC-C60D-3B4F-BCB8-53B9C6AF35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2860" y="5583765"/>
            <a:ext cx="6297972" cy="12324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646" b="0">
                <a:solidFill>
                  <a:srgbClr val="FFC000"/>
                </a:solidFill>
              </a:defRPr>
            </a:lvl1pPr>
          </a:lstStyle>
          <a:p>
            <a:pPr lvl="0"/>
            <a:r>
              <a:rPr lang="en-US" dirty="0"/>
              <a:t>Enter links, contact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927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AF525-7252-0443-94FB-1D3E18E8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FAFD4-68BC-5F47-9F70-AB6E7D517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92BDF-F803-A347-AF16-02F13A8CB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71A2E-FB86-CB4B-9697-EC4845879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Rupert Lueck - WG Sustainability - Tinman update &amp; Timeline to set up the EOSC Legal Entity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D8A6F-3406-8F4F-8BE7-05FF79B6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7F5C-7C43-4E46-A1B2-3B3C9CC41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68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5BE48-722B-43F1-AC62-3B5DB713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76" y="241041"/>
            <a:ext cx="11705515" cy="972863"/>
          </a:xfrm>
        </p:spPr>
        <p:txBody>
          <a:bodyPr anchor="b" anchorCtr="0">
            <a:normAutofit/>
          </a:bodyPr>
          <a:lstStyle>
            <a:lvl1pPr>
              <a:defRPr sz="3968" b="0">
                <a:solidFill>
                  <a:srgbClr val="FF715B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8A750-0A09-444A-B7F9-99661E2C6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0042" y="1426531"/>
            <a:ext cx="11705515" cy="5040962"/>
          </a:xfrm>
        </p:spPr>
        <p:txBody>
          <a:bodyPr/>
          <a:lstStyle>
            <a:lvl1pPr marL="377979" indent="-377979" algn="l">
              <a:lnSpc>
                <a:spcPct val="100000"/>
              </a:lnSpc>
              <a:buClr>
                <a:srgbClr val="FFC000"/>
              </a:buClr>
              <a:buFont typeface="Arial" panose="020B0604020202020204" pitchFamily="34" charset="0"/>
              <a:buChar char="•"/>
              <a:defRPr lang="en-GB" sz="2646" b="0" kern="1200" dirty="0">
                <a:solidFill>
                  <a:srgbClr val="2B499A"/>
                </a:solidFill>
                <a:latin typeface="+mn-lt"/>
                <a:ea typeface="+mn-ea"/>
                <a:cs typeface="+mn-cs"/>
              </a:defRPr>
            </a:lvl1pPr>
            <a:lvl2pPr marL="699409" indent="-457344">
              <a:buNone/>
              <a:tabLst/>
              <a:defRPr sz="2646">
                <a:solidFill>
                  <a:srgbClr val="2B499A"/>
                </a:solidFill>
              </a:defRPr>
            </a:lvl2pPr>
            <a:lvl3pPr marL="1226681" indent="-1226681">
              <a:lnSpc>
                <a:spcPct val="100000"/>
              </a:lnSpc>
              <a:buFont typeface="Calibri" panose="020F0502020204030204" pitchFamily="34" charset="0"/>
              <a:buNone/>
              <a:tabLst/>
              <a:defRPr lang="en-GB" sz="2646" b="0" kern="1200" dirty="0">
                <a:solidFill>
                  <a:srgbClr val="2B499A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 err="1"/>
              <a:t>Sksks</a:t>
            </a:r>
            <a:endParaRPr lang="en-US" dirty="0"/>
          </a:p>
          <a:p>
            <a:pPr lvl="0"/>
            <a:r>
              <a:rPr lang="en-US" dirty="0" err="1"/>
              <a:t>Slslsls</a:t>
            </a:r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9842F7-8F48-1540-B2E2-A75936313503}"/>
              </a:ext>
            </a:extLst>
          </p:cNvPr>
          <p:cNvGrpSpPr/>
          <p:nvPr userDrawn="1"/>
        </p:nvGrpSpPr>
        <p:grpSpPr>
          <a:xfrm>
            <a:off x="810276" y="1246002"/>
            <a:ext cx="11893451" cy="0"/>
            <a:chOff x="735048" y="1564938"/>
            <a:chExt cx="10789240" cy="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C2B5664-4CAD-624E-87F0-03EBAF691299}"/>
                </a:ext>
              </a:extLst>
            </p:cNvPr>
            <p:cNvCxnSpPr>
              <a:cxnSpLocks/>
            </p:cNvCxnSpPr>
            <p:nvPr/>
          </p:nvCxnSpPr>
          <p:spPr>
            <a:xfrm>
              <a:off x="735048" y="1564938"/>
              <a:ext cx="3919248" cy="0"/>
            </a:xfrm>
            <a:prstGeom prst="line">
              <a:avLst/>
            </a:prstGeom>
            <a:ln w="38100">
              <a:solidFill>
                <a:srgbClr val="0DB8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6BD8077-EBE5-4443-9D99-653FFD194CED}"/>
                </a:ext>
              </a:extLst>
            </p:cNvPr>
            <p:cNvCxnSpPr>
              <a:cxnSpLocks/>
            </p:cNvCxnSpPr>
            <p:nvPr/>
          </p:nvCxnSpPr>
          <p:spPr>
            <a:xfrm>
              <a:off x="4096512" y="1564938"/>
              <a:ext cx="3721608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D022C5-0277-8043-9A4A-4EB27B40D975}"/>
                </a:ext>
              </a:extLst>
            </p:cNvPr>
            <p:cNvCxnSpPr>
              <a:cxnSpLocks/>
            </p:cNvCxnSpPr>
            <p:nvPr/>
          </p:nvCxnSpPr>
          <p:spPr>
            <a:xfrm>
              <a:off x="7754112" y="1564938"/>
              <a:ext cx="3770176" cy="0"/>
            </a:xfrm>
            <a:prstGeom prst="line">
              <a:avLst/>
            </a:prstGeom>
            <a:ln w="38100">
              <a:solidFill>
                <a:srgbClr val="2B49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E01562-2F7F-7143-9C02-C3A1F01365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Rupert Lueck - WG Sustainability - Tinman update &amp; Timeline to set up the EOSC Legal Entity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B08E7-E7EE-824F-94A9-09783A9FD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55C38C-FDCE-2240-84C5-2009F36ED9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240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810276" y="241042"/>
            <a:ext cx="11705515" cy="972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715B"/>
              </a:buClr>
              <a:buSzPts val="3508"/>
              <a:buFont typeface="Calibri"/>
              <a:buNone/>
              <a:defRPr sz="3508" b="1">
                <a:solidFill>
                  <a:srgbClr val="FF71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1"/>
          </p:nvPr>
        </p:nvSpPr>
        <p:spPr>
          <a:xfrm>
            <a:off x="790042" y="1426531"/>
            <a:ext cx="11705515" cy="504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4556" algn="l">
              <a:lnSpc>
                <a:spcPct val="150000"/>
              </a:lnSpc>
              <a:spcBef>
                <a:spcPts val="877"/>
              </a:spcBef>
              <a:spcAft>
                <a:spcPts val="0"/>
              </a:spcAft>
              <a:buClr>
                <a:srgbClr val="FFC000"/>
              </a:buClr>
              <a:buSzPts val="2456"/>
              <a:buFont typeface="Calibri"/>
              <a:buChar char="•"/>
              <a:defRPr b="0">
                <a:solidFill>
                  <a:srgbClr val="2B499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403"/>
              <a:buFont typeface="Calibri"/>
              <a:buNone/>
              <a:defRPr sz="1403">
                <a:solidFill>
                  <a:srgbClr val="2B499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2806"/>
              <a:buFont typeface="Calibri"/>
              <a:buNone/>
              <a:defRPr sz="2806">
                <a:solidFill>
                  <a:srgbClr val="2B499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" y="6685752"/>
            <a:ext cx="13439775" cy="950122"/>
          </a:xfrm>
          <a:prstGeom prst="rect">
            <a:avLst/>
          </a:prstGeom>
          <a:solidFill>
            <a:srgbClr val="2B49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34" name="Google Shape;3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66226" y="6870418"/>
            <a:ext cx="1637424" cy="620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3"/>
          <p:cNvGrpSpPr/>
          <p:nvPr/>
        </p:nvGrpSpPr>
        <p:grpSpPr>
          <a:xfrm>
            <a:off x="810277" y="1246002"/>
            <a:ext cx="11893450" cy="0"/>
            <a:chOff x="735048" y="1564938"/>
            <a:chExt cx="10789240" cy="0"/>
          </a:xfrm>
        </p:grpSpPr>
        <p:cxnSp>
          <p:nvCxnSpPr>
            <p:cNvPr id="36" name="Google Shape;36;p3"/>
            <p:cNvCxnSpPr/>
            <p:nvPr/>
          </p:nvCxnSpPr>
          <p:spPr>
            <a:xfrm>
              <a:off x="735048" y="1564938"/>
              <a:ext cx="3919248" cy="0"/>
            </a:xfrm>
            <a:prstGeom prst="straightConnector1">
              <a:avLst/>
            </a:prstGeom>
            <a:noFill/>
            <a:ln w="38100" cap="flat" cmpd="sng">
              <a:solidFill>
                <a:srgbClr val="0DB8E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4096512" y="1564938"/>
              <a:ext cx="3721608" cy="0"/>
            </a:xfrm>
            <a:prstGeom prst="straightConnector1">
              <a:avLst/>
            </a:prstGeom>
            <a:noFill/>
            <a:ln w="381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38;p3"/>
            <p:cNvCxnSpPr/>
            <p:nvPr/>
          </p:nvCxnSpPr>
          <p:spPr>
            <a:xfrm>
              <a:off x="7754112" y="1564938"/>
              <a:ext cx="3770176" cy="0"/>
            </a:xfrm>
            <a:prstGeom prst="straightConnector1">
              <a:avLst/>
            </a:prstGeom>
            <a:noFill/>
            <a:ln w="38100" cap="flat" cmpd="sng">
              <a:solidFill>
                <a:srgbClr val="2B499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9" name="Google Shape;39;p3"/>
          <p:cNvGrpSpPr/>
          <p:nvPr/>
        </p:nvGrpSpPr>
        <p:grpSpPr>
          <a:xfrm>
            <a:off x="527714" y="6774425"/>
            <a:ext cx="3080995" cy="1602431"/>
            <a:chOff x="-762995" y="3748964"/>
            <a:chExt cx="10840433" cy="5638275"/>
          </a:xfrm>
        </p:grpSpPr>
        <p:sp>
          <p:nvSpPr>
            <p:cNvPr id="40" name="Google Shape;40;p3"/>
            <p:cNvSpPr/>
            <p:nvPr/>
          </p:nvSpPr>
          <p:spPr>
            <a:xfrm>
              <a:off x="1434533" y="6002592"/>
              <a:ext cx="1274529" cy="1301562"/>
            </a:xfrm>
            <a:prstGeom prst="ellipse">
              <a:avLst/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687087" y="6008854"/>
              <a:ext cx="5713256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60003" y="3748964"/>
              <a:ext cx="3674115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463753" y="3798083"/>
              <a:ext cx="3674115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8802909" y="3806941"/>
              <a:ext cx="1274529" cy="1301562"/>
            </a:xfrm>
            <a:prstGeom prst="ellipse">
              <a:avLst/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976500" y="8072119"/>
              <a:ext cx="5713256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-762995" y="6002591"/>
              <a:ext cx="1274529" cy="1301562"/>
            </a:xfrm>
            <a:prstGeom prst="ellipse">
              <a:avLst/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84">
            <a:extLst>
              <a:ext uri="{FF2B5EF4-FFF2-40B4-BE49-F238E27FC236}">
                <a16:creationId xmlns:a16="http://schemas.microsoft.com/office/drawing/2014/main" id="{7D0A560D-00EB-4626-8D38-7434534A4948}"/>
              </a:ext>
            </a:extLst>
          </p:cNvPr>
          <p:cNvSpPr/>
          <p:nvPr userDrawn="1"/>
        </p:nvSpPr>
        <p:spPr bwMode="auto">
          <a:xfrm>
            <a:off x="0" y="1278613"/>
            <a:ext cx="13439775" cy="55180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4394" tIns="67197" rIns="134394" bIns="6719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34385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527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BD0F621F-7E18-465E-BB30-5BE1EB0F9E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08" y="1281530"/>
            <a:ext cx="12381626" cy="5527431"/>
          </a:xfrm>
          <a:prstGeom prst="rect">
            <a:avLst/>
          </a:prstGeom>
        </p:spPr>
        <p:txBody>
          <a:bodyPr tIns="72000"/>
          <a:lstStyle>
            <a:lvl1pPr>
              <a:buClr>
                <a:srgbClr val="529A43"/>
              </a:buClr>
              <a:defRPr sz="2425">
                <a:solidFill>
                  <a:schemeClr val="tx1"/>
                </a:solidFill>
              </a:defRPr>
            </a:lvl1pPr>
            <a:lvl2pPr>
              <a:buClr>
                <a:srgbClr val="529A43"/>
              </a:buClr>
              <a:defRPr sz="1984">
                <a:solidFill>
                  <a:schemeClr val="tx1"/>
                </a:solidFill>
              </a:defRPr>
            </a:lvl2pPr>
            <a:lvl3pPr marL="1343858" indent="0">
              <a:buClr>
                <a:srgbClr val="529A43"/>
              </a:buClr>
              <a:buNone/>
              <a:defRPr>
                <a:solidFill>
                  <a:schemeClr val="accent4"/>
                </a:solidFill>
              </a:defRPr>
            </a:lvl3pPr>
            <a:lvl4pPr>
              <a:buClr>
                <a:srgbClr val="529A43"/>
              </a:buClr>
              <a:defRPr>
                <a:solidFill>
                  <a:schemeClr val="accent4"/>
                </a:solidFill>
              </a:defRPr>
            </a:lvl4pPr>
            <a:lvl5pPr>
              <a:buClr>
                <a:srgbClr val="529A43"/>
              </a:buCl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93E804-468D-4EDB-958B-C2288F74F0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3994" y="7042165"/>
            <a:ext cx="703488" cy="251989"/>
          </a:xfrm>
          <a:prstGeom prst="rect">
            <a:avLst/>
          </a:prstGeom>
        </p:spPr>
        <p:txBody>
          <a:bodyPr/>
          <a:lstStyle>
            <a:lvl1pPr>
              <a:defRPr sz="1102">
                <a:solidFill>
                  <a:schemeClr val="tx1"/>
                </a:solidFill>
                <a:latin typeface="+mn-lt"/>
              </a:defRPr>
            </a:lvl1pPr>
          </a:lstStyle>
          <a:p>
            <a:fld id="{46DF9A9C-341B-4E70-B1C2-00AFB8ED94F9}" type="slidenum">
              <a:rPr lang="de-DE" altLang="de-DE" smtClean="0"/>
              <a:pPr/>
              <a:t>‹#›</a:t>
            </a:fld>
            <a:endParaRPr lang="de-DE" altLang="de-DE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619D8-5C8C-49FE-B26D-9082B63B10EE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xfrm>
            <a:off x="1322979" y="7042165"/>
            <a:ext cx="2463959" cy="251989"/>
          </a:xfrm>
          <a:prstGeom prst="rect">
            <a:avLst/>
          </a:prstGeom>
        </p:spPr>
        <p:txBody>
          <a:bodyPr/>
          <a:lstStyle>
            <a:lvl1pPr>
              <a:defRPr sz="1102">
                <a:solidFill>
                  <a:schemeClr val="tx1"/>
                </a:solidFill>
                <a:latin typeface="+mn-lt"/>
              </a:defRPr>
            </a:lvl1pPr>
          </a:lstStyle>
          <a:p>
            <a:fld id="{3B020C4F-97E4-4582-8BDB-32250991B74C}" type="datetime1">
              <a:rPr lang="en-GB" altLang="de-DE" smtClean="0"/>
              <a:pPr/>
              <a:t>09/11/2020</a:t>
            </a:fld>
            <a:endParaRPr lang="de-DE" altLang="de-DE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CB8C323-B869-4B3C-A9AD-BEDC2E85FD6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7348742" y="7042165"/>
            <a:ext cx="3522078" cy="251989"/>
          </a:xfrm>
          <a:prstGeom prst="rect">
            <a:avLst/>
          </a:prstGeom>
        </p:spPr>
        <p:txBody>
          <a:bodyPr/>
          <a:lstStyle>
            <a:lvl1pPr>
              <a:defRPr sz="1102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D843A18-99C6-4D44-B1C2-80825B56D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27" y="103382"/>
            <a:ext cx="12385126" cy="1175231"/>
          </a:xfrm>
          <a:prstGeom prst="rect">
            <a:avLst/>
          </a:prstGeom>
        </p:spPr>
        <p:txBody>
          <a:bodyPr anchor="ctr"/>
          <a:lstStyle>
            <a:lvl1pPr>
              <a:defRPr sz="3527" b="1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104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13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618">
          <p15:clr>
            <a:srgbClr val="FBAE40"/>
          </p15:clr>
        </p15:guide>
        <p15:guide id="4" orient="horz" pos="2323">
          <p15:clr>
            <a:srgbClr val="FBAE40"/>
          </p15:clr>
        </p15:guide>
        <p15:guide id="5" orient="horz" pos="2028">
          <p15:clr>
            <a:srgbClr val="FBAE40"/>
          </p15:clr>
        </p15:guide>
        <p15:guide id="6" orient="horz" pos="1733">
          <p15:clr>
            <a:srgbClr val="FBAE40"/>
          </p15:clr>
        </p15:guide>
        <p15:guide id="7" orient="horz" pos="1439">
          <p15:clr>
            <a:srgbClr val="FBAE40"/>
          </p15:clr>
        </p15:guide>
        <p15:guide id="8" orient="horz" pos="1144">
          <p15:clr>
            <a:srgbClr val="FBAE40"/>
          </p15:clr>
        </p15:guide>
        <p15:guide id="9" orient="horz" pos="849">
          <p15:clr>
            <a:srgbClr val="FBAE40"/>
          </p15:clr>
        </p15:guide>
        <p15:guide id="10" orient="horz" pos="548">
          <p15:clr>
            <a:srgbClr val="FBAE40"/>
          </p15:clr>
        </p15:guide>
        <p15:guide id="11" orient="horz" pos="259">
          <p15:clr>
            <a:srgbClr val="FBAE40"/>
          </p15:clr>
        </p15:guide>
        <p15:guide id="12" pos="3175">
          <p15:clr>
            <a:srgbClr val="FBAE40"/>
          </p15:clr>
        </p15:guide>
        <p15:guide id="13" pos="3470">
          <p15:clr>
            <a:srgbClr val="FBAE40"/>
          </p15:clr>
        </p15:guide>
        <p15:guide id="14" pos="3765">
          <p15:clr>
            <a:srgbClr val="FBAE40"/>
          </p15:clr>
        </p15:guide>
        <p15:guide id="15" pos="4059">
          <p15:clr>
            <a:srgbClr val="FBAE40"/>
          </p15:clr>
        </p15:guide>
        <p15:guide id="16" pos="4354">
          <p15:clr>
            <a:srgbClr val="FBAE40"/>
          </p15:clr>
        </p15:guide>
        <p15:guide id="17" pos="4649">
          <p15:clr>
            <a:srgbClr val="FBAE40"/>
          </p15:clr>
        </p15:guide>
        <p15:guide id="18" pos="4944">
          <p15:clr>
            <a:srgbClr val="FBAE40"/>
          </p15:clr>
        </p15:guide>
        <p15:guide id="19" pos="5239">
          <p15:clr>
            <a:srgbClr val="FBAE40"/>
          </p15:clr>
        </p15:guide>
        <p15:guide id="20" pos="5534">
          <p15:clr>
            <a:srgbClr val="FBAE40"/>
          </p15:clr>
        </p15:guide>
        <p15:guide id="21" pos="2585">
          <p15:clr>
            <a:srgbClr val="FBAE40"/>
          </p15:clr>
        </p15:guide>
        <p15:guide id="22" pos="2290">
          <p15:clr>
            <a:srgbClr val="FBAE40"/>
          </p15:clr>
        </p15:guide>
        <p15:guide id="23" pos="1995">
          <p15:clr>
            <a:srgbClr val="FBAE40"/>
          </p15:clr>
        </p15:guide>
        <p15:guide id="24" pos="1701">
          <p15:clr>
            <a:srgbClr val="FBAE40"/>
          </p15:clr>
        </p15:guide>
        <p15:guide id="25" pos="1406">
          <p15:clr>
            <a:srgbClr val="FBAE40"/>
          </p15:clr>
        </p15:guide>
        <p15:guide id="26" pos="1111">
          <p15:clr>
            <a:srgbClr val="FBAE40"/>
          </p15:clr>
        </p15:guide>
        <p15:guide id="27" pos="816">
          <p15:clr>
            <a:srgbClr val="FBAE40"/>
          </p15:clr>
        </p15:guide>
        <p15:guide id="28" pos="521">
          <p15:clr>
            <a:srgbClr val="FBAE40"/>
          </p15:clr>
        </p15:guide>
        <p15:guide id="29" pos="22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9_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>
            <a:spLocks noGrp="1"/>
          </p:cNvSpPr>
          <p:nvPr>
            <p:ph type="title"/>
          </p:nvPr>
        </p:nvSpPr>
        <p:spPr>
          <a:xfrm>
            <a:off x="810277" y="241042"/>
            <a:ext cx="11893450" cy="972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715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ftr" idx="11"/>
          </p:nvPr>
        </p:nvSpPr>
        <p:spPr>
          <a:xfrm>
            <a:off x="2644251" y="6964780"/>
            <a:ext cx="8151278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ldNum" idx="12"/>
          </p:nvPr>
        </p:nvSpPr>
        <p:spPr>
          <a:xfrm>
            <a:off x="810275" y="6964780"/>
            <a:ext cx="56648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1"/>
          </p:nvPr>
        </p:nvSpPr>
        <p:spPr>
          <a:xfrm>
            <a:off x="809654" y="1362900"/>
            <a:ext cx="5820375" cy="5389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rmAutofit/>
          </a:bodyPr>
          <a:lstStyle>
            <a:lvl1pPr marL="503972" lvl="0" indent="-377979" algn="l">
              <a:lnSpc>
                <a:spcPct val="100000"/>
              </a:lnSpc>
              <a:spcBef>
                <a:spcPts val="882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1pPr>
            <a:lvl2pPr marL="1007943" lvl="1" indent="-377979" algn="l">
              <a:lnSpc>
                <a:spcPct val="100000"/>
              </a:lnSpc>
              <a:spcBef>
                <a:spcPts val="588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2pPr>
            <a:lvl3pPr marL="1511915" lvl="2" indent="-377979" algn="l">
              <a:lnSpc>
                <a:spcPct val="100000"/>
              </a:lnSpc>
              <a:spcBef>
                <a:spcPts val="588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3pPr>
            <a:lvl4pPr marL="2015886" lvl="3" indent="-377979" algn="l">
              <a:lnSpc>
                <a:spcPct val="100000"/>
              </a:lnSpc>
              <a:spcBef>
                <a:spcPts val="441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4pPr>
            <a:lvl5pPr marL="2519858" lvl="4" indent="-377979" algn="l">
              <a:lnSpc>
                <a:spcPct val="100000"/>
              </a:lnSpc>
              <a:spcBef>
                <a:spcPts val="441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2"/>
          </p:nvPr>
        </p:nvSpPr>
        <p:spPr>
          <a:xfrm>
            <a:off x="6796375" y="1362609"/>
            <a:ext cx="5907351" cy="53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rmAutofit/>
          </a:bodyPr>
          <a:lstStyle>
            <a:lvl1pPr marL="503972" lvl="0" indent="-377979" algn="l">
              <a:lnSpc>
                <a:spcPct val="100000"/>
              </a:lnSpc>
              <a:spcBef>
                <a:spcPts val="882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1pPr>
            <a:lvl2pPr marL="1007943" lvl="1" indent="-377979" algn="l">
              <a:lnSpc>
                <a:spcPct val="100000"/>
              </a:lnSpc>
              <a:spcBef>
                <a:spcPts val="588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2pPr>
            <a:lvl3pPr marL="1511915" lvl="2" indent="-377979" algn="l">
              <a:lnSpc>
                <a:spcPct val="100000"/>
              </a:lnSpc>
              <a:spcBef>
                <a:spcPts val="588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3pPr>
            <a:lvl4pPr marL="2015886" lvl="3" indent="-377979" algn="l">
              <a:lnSpc>
                <a:spcPct val="100000"/>
              </a:lnSpc>
              <a:spcBef>
                <a:spcPts val="441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4pPr>
            <a:lvl5pPr marL="2519858" lvl="4" indent="-377979" algn="l">
              <a:lnSpc>
                <a:spcPct val="100000"/>
              </a:lnSpc>
              <a:spcBef>
                <a:spcPts val="441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2700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7C81C5-FF6F-4866-9182-2810DE206A62}"/>
              </a:ext>
            </a:extLst>
          </p:cNvPr>
          <p:cNvSpPr/>
          <p:nvPr userDrawn="1"/>
        </p:nvSpPr>
        <p:spPr>
          <a:xfrm>
            <a:off x="0" y="0"/>
            <a:ext cx="13439775" cy="7559675"/>
          </a:xfrm>
          <a:prstGeom prst="rect">
            <a:avLst/>
          </a:prstGeom>
          <a:solidFill>
            <a:srgbClr val="2B4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/>
          </a:p>
        </p:txBody>
      </p:sp>
      <p:sp>
        <p:nvSpPr>
          <p:cNvPr id="8" name="Rounded Rectangle 29">
            <a:extLst>
              <a:ext uri="{FF2B5EF4-FFF2-40B4-BE49-F238E27FC236}">
                <a16:creationId xmlns:a16="http://schemas.microsoft.com/office/drawing/2014/main" id="{2FFC42A2-46C2-4922-9773-328F3AD8EC22}"/>
              </a:ext>
            </a:extLst>
          </p:cNvPr>
          <p:cNvSpPr/>
          <p:nvPr userDrawn="1"/>
        </p:nvSpPr>
        <p:spPr>
          <a:xfrm>
            <a:off x="9665557" y="5372668"/>
            <a:ext cx="5170390" cy="1449676"/>
          </a:xfrm>
          <a:prstGeom prst="roundRect">
            <a:avLst>
              <a:gd name="adj" fmla="val 50000"/>
            </a:avLst>
          </a:prstGeom>
          <a:solidFill>
            <a:srgbClr val="75BAD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6EF54A-E752-40FE-93F1-BA1028A26DF5}"/>
              </a:ext>
            </a:extLst>
          </p:cNvPr>
          <p:cNvGrpSpPr/>
          <p:nvPr userDrawn="1"/>
        </p:nvGrpSpPr>
        <p:grpSpPr>
          <a:xfrm>
            <a:off x="-1779826" y="627127"/>
            <a:ext cx="11949884" cy="6215154"/>
            <a:chOff x="-762995" y="3748964"/>
            <a:chExt cx="10840433" cy="5638275"/>
          </a:xfrm>
          <a:solidFill>
            <a:srgbClr val="75BADA">
              <a:alpha val="15000"/>
            </a:srgbClr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5BBF4CF-AEAF-4717-92C5-CA91A2084EE6}"/>
                </a:ext>
              </a:extLst>
            </p:cNvPr>
            <p:cNvSpPr/>
            <p:nvPr/>
          </p:nvSpPr>
          <p:spPr>
            <a:xfrm>
              <a:off x="1434533" y="6002592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1" name="Rounded Rectangle 49">
              <a:extLst>
                <a:ext uri="{FF2B5EF4-FFF2-40B4-BE49-F238E27FC236}">
                  <a16:creationId xmlns:a16="http://schemas.microsoft.com/office/drawing/2014/main" id="{9C0F7F6E-3C23-4F63-8621-4F601FC43AC1}"/>
                </a:ext>
              </a:extLst>
            </p:cNvPr>
            <p:cNvSpPr/>
            <p:nvPr/>
          </p:nvSpPr>
          <p:spPr>
            <a:xfrm>
              <a:off x="3687087" y="6008854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2" name="Rounded Rectangle 50">
              <a:extLst>
                <a:ext uri="{FF2B5EF4-FFF2-40B4-BE49-F238E27FC236}">
                  <a16:creationId xmlns:a16="http://schemas.microsoft.com/office/drawing/2014/main" id="{11722B6F-6E74-4622-9563-0A880A03443D}"/>
                </a:ext>
              </a:extLst>
            </p:cNvPr>
            <p:cNvSpPr/>
            <p:nvPr/>
          </p:nvSpPr>
          <p:spPr>
            <a:xfrm>
              <a:off x="160003" y="3748964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3" name="Rounded Rectangle 51">
              <a:extLst>
                <a:ext uri="{FF2B5EF4-FFF2-40B4-BE49-F238E27FC236}">
                  <a16:creationId xmlns:a16="http://schemas.microsoft.com/office/drawing/2014/main" id="{81AA2602-5AA8-4E87-8E32-AE17177EC9D0}"/>
                </a:ext>
              </a:extLst>
            </p:cNvPr>
            <p:cNvSpPr/>
            <p:nvPr/>
          </p:nvSpPr>
          <p:spPr>
            <a:xfrm>
              <a:off x="4463753" y="3798083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B38F99D-0E97-4AB9-B29D-5EDEB341C2F5}"/>
                </a:ext>
              </a:extLst>
            </p:cNvPr>
            <p:cNvSpPr/>
            <p:nvPr/>
          </p:nvSpPr>
          <p:spPr>
            <a:xfrm>
              <a:off x="8802909" y="380694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5" name="Rounded Rectangle 53">
              <a:extLst>
                <a:ext uri="{FF2B5EF4-FFF2-40B4-BE49-F238E27FC236}">
                  <a16:creationId xmlns:a16="http://schemas.microsoft.com/office/drawing/2014/main" id="{04A80AC5-7A9C-4F40-AA9F-652F7A82D9D8}"/>
                </a:ext>
              </a:extLst>
            </p:cNvPr>
            <p:cNvSpPr/>
            <p:nvPr/>
          </p:nvSpPr>
          <p:spPr>
            <a:xfrm>
              <a:off x="976500" y="8072119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228A96-FB96-4C03-8A64-583F4CB53F82}"/>
                </a:ext>
              </a:extLst>
            </p:cNvPr>
            <p:cNvSpPr/>
            <p:nvPr/>
          </p:nvSpPr>
          <p:spPr>
            <a:xfrm>
              <a:off x="-762995" y="600259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CABC6A6-C5CB-427A-B9E3-3B96B884E4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1170" y="5570235"/>
            <a:ext cx="2783373" cy="1054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A392C6-5B2A-43CE-8D63-00844E341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800" y="813793"/>
            <a:ext cx="7985584" cy="1072731"/>
          </a:xfrm>
        </p:spPr>
        <p:txBody>
          <a:bodyPr anchor="b">
            <a:normAutofit/>
          </a:bodyPr>
          <a:lstStyle>
            <a:lvl1pPr algn="l">
              <a:defRPr sz="48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5B46ECF-6558-4680-BAD0-C0A035E23A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2582" y="3308516"/>
            <a:ext cx="4965320" cy="1367283"/>
          </a:xfrm>
        </p:spPr>
        <p:txBody>
          <a:bodyPr/>
          <a:lstStyle>
            <a:lvl1pPr marL="0" indent="0">
              <a:buNone/>
              <a:defRPr b="1">
                <a:solidFill>
                  <a:srgbClr val="FFC000"/>
                </a:solidFill>
              </a:defRPr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10D9EA05-6D07-4280-9003-2FF666591CA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73237" y="5372269"/>
            <a:ext cx="4964666" cy="1469937"/>
          </a:xfrm>
        </p:spPr>
        <p:txBody>
          <a:bodyPr/>
          <a:lstStyle>
            <a:lvl1pPr marL="0" indent="0">
              <a:buNone/>
              <a:defRPr>
                <a:solidFill>
                  <a:srgbClr val="FFC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Event date</a:t>
            </a:r>
          </a:p>
          <a:p>
            <a:pPr lvl="0"/>
            <a:r>
              <a:rPr lang="en-US" dirty="0"/>
              <a:t>Location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462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5BE48-722B-43F1-AC62-3B5DB713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76" y="241041"/>
            <a:ext cx="11705515" cy="972863"/>
          </a:xfrm>
        </p:spPr>
        <p:txBody>
          <a:bodyPr anchor="b" anchorCtr="0">
            <a:normAutofit/>
          </a:bodyPr>
          <a:lstStyle>
            <a:lvl1pPr>
              <a:defRPr sz="4409" b="1">
                <a:solidFill>
                  <a:srgbClr val="FF715B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8A750-0A09-444A-B7F9-99661E2C6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042" y="1426531"/>
            <a:ext cx="11705515" cy="5040962"/>
          </a:xfrm>
        </p:spPr>
        <p:txBody>
          <a:bodyPr/>
          <a:lstStyle>
            <a:lvl1pPr marL="503972" indent="-503972" algn="l">
              <a:lnSpc>
                <a:spcPct val="150000"/>
              </a:lnSpc>
              <a:buClr>
                <a:srgbClr val="FFC000"/>
              </a:buClr>
              <a:buFontTx/>
              <a:buBlip>
                <a:blip r:embed="rId2"/>
              </a:buBlip>
              <a:defRPr b="0">
                <a:solidFill>
                  <a:srgbClr val="2B499A"/>
                </a:solidFill>
              </a:defRPr>
            </a:lvl1pPr>
            <a:lvl2pPr marL="503972" indent="0">
              <a:buNone/>
              <a:defRPr sz="1764">
                <a:solidFill>
                  <a:srgbClr val="2B499A"/>
                </a:solidFill>
              </a:defRPr>
            </a:lvl2pPr>
            <a:lvl3pPr marL="1007943" indent="0">
              <a:buFont typeface="Calibri" panose="020F0502020204030204" pitchFamily="34" charset="0"/>
              <a:buNone/>
              <a:defRPr lang="en-US" sz="3527" kern="1200" dirty="0" smtClean="0">
                <a:solidFill>
                  <a:srgbClr val="2B499A"/>
                </a:solidFill>
                <a:latin typeface="+mn-lt"/>
                <a:ea typeface="+mj-ea"/>
                <a:cs typeface="+mj-cs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marL="881950" lvl="2" indent="-377979" algn="l">
              <a:lnSpc>
                <a:spcPct val="150000"/>
              </a:lnSpc>
              <a:buClr>
                <a:srgbClr val="FFC000"/>
              </a:buClr>
              <a:buBlip>
                <a:blip r:embed="rId2"/>
              </a:buBlip>
            </a:pPr>
            <a:r>
              <a:rPr lang="en-GB" sz="2646" dirty="0">
                <a:solidFill>
                  <a:srgbClr val="2B499A"/>
                </a:solidFill>
                <a:latin typeface="+mn-lt"/>
              </a:rPr>
              <a:t>Lorem Ipsum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Dolor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Sit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Amet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Sectetur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Adipiscing</a:t>
            </a:r>
            <a:endParaRPr lang="en-US" sz="2646" dirty="0">
              <a:solidFill>
                <a:srgbClr val="2B499A"/>
              </a:solidFill>
              <a:latin typeface="+mn-lt"/>
            </a:endParaRPr>
          </a:p>
          <a:p>
            <a:pPr marL="881950" lvl="2" indent="-377979" algn="l">
              <a:lnSpc>
                <a:spcPct val="150000"/>
              </a:lnSpc>
              <a:buClr>
                <a:srgbClr val="FFC000"/>
              </a:buClr>
              <a:buBlip>
                <a:blip r:embed="rId2"/>
              </a:buBlip>
            </a:pPr>
            <a:r>
              <a:rPr lang="en-GB" sz="2646" dirty="0">
                <a:solidFill>
                  <a:srgbClr val="2B499A"/>
                </a:solidFill>
                <a:latin typeface="+mn-lt"/>
              </a:rPr>
              <a:t>Lorem Ipsum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Dolor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Sit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Amet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Sectetur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Adipiscing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Elit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Vivamus</a:t>
            </a:r>
            <a:endParaRPr lang="en-US" sz="2646" dirty="0">
              <a:solidFill>
                <a:srgbClr val="2B499A"/>
              </a:solidFill>
              <a:latin typeface="+mn-lt"/>
            </a:endParaRPr>
          </a:p>
          <a:p>
            <a:pPr lvl="2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17B9A6-5665-4959-831D-D9E5CDD15B0A}"/>
              </a:ext>
            </a:extLst>
          </p:cNvPr>
          <p:cNvSpPr/>
          <p:nvPr userDrawn="1"/>
        </p:nvSpPr>
        <p:spPr>
          <a:xfrm>
            <a:off x="0" y="6685752"/>
            <a:ext cx="13439775" cy="950122"/>
          </a:xfrm>
          <a:prstGeom prst="rect">
            <a:avLst/>
          </a:prstGeom>
          <a:solidFill>
            <a:srgbClr val="2B4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CCA4F2-3D2D-40FC-9B05-7806F7D3F3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6226" y="6870418"/>
            <a:ext cx="1637424" cy="62037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59842F7-8F48-1540-B2E2-A75936313503}"/>
              </a:ext>
            </a:extLst>
          </p:cNvPr>
          <p:cNvGrpSpPr/>
          <p:nvPr userDrawn="1"/>
        </p:nvGrpSpPr>
        <p:grpSpPr>
          <a:xfrm>
            <a:off x="810276" y="1246002"/>
            <a:ext cx="11893451" cy="0"/>
            <a:chOff x="735048" y="1564938"/>
            <a:chExt cx="10789240" cy="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C2B5664-4CAD-624E-87F0-03EBAF691299}"/>
                </a:ext>
              </a:extLst>
            </p:cNvPr>
            <p:cNvCxnSpPr>
              <a:cxnSpLocks/>
            </p:cNvCxnSpPr>
            <p:nvPr/>
          </p:nvCxnSpPr>
          <p:spPr>
            <a:xfrm>
              <a:off x="735048" y="1564938"/>
              <a:ext cx="3919248" cy="0"/>
            </a:xfrm>
            <a:prstGeom prst="line">
              <a:avLst/>
            </a:prstGeom>
            <a:ln w="38100">
              <a:solidFill>
                <a:srgbClr val="0DB8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6BD8077-EBE5-4443-9D99-653FFD194CED}"/>
                </a:ext>
              </a:extLst>
            </p:cNvPr>
            <p:cNvCxnSpPr>
              <a:cxnSpLocks/>
            </p:cNvCxnSpPr>
            <p:nvPr/>
          </p:nvCxnSpPr>
          <p:spPr>
            <a:xfrm>
              <a:off x="4096512" y="1564938"/>
              <a:ext cx="3721608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D022C5-0277-8043-9A4A-4EB27B40D975}"/>
                </a:ext>
              </a:extLst>
            </p:cNvPr>
            <p:cNvCxnSpPr>
              <a:cxnSpLocks/>
            </p:cNvCxnSpPr>
            <p:nvPr/>
          </p:nvCxnSpPr>
          <p:spPr>
            <a:xfrm>
              <a:off x="7754112" y="1564938"/>
              <a:ext cx="3770176" cy="0"/>
            </a:xfrm>
            <a:prstGeom prst="line">
              <a:avLst/>
            </a:prstGeom>
            <a:ln w="38100">
              <a:solidFill>
                <a:srgbClr val="2B49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C5AA88-00A8-4CEE-A949-DA549AAF6888}"/>
              </a:ext>
            </a:extLst>
          </p:cNvPr>
          <p:cNvGrpSpPr/>
          <p:nvPr userDrawn="1"/>
        </p:nvGrpSpPr>
        <p:grpSpPr>
          <a:xfrm>
            <a:off x="527714" y="6774424"/>
            <a:ext cx="3080996" cy="1602431"/>
            <a:chOff x="-762995" y="3748964"/>
            <a:chExt cx="10840433" cy="5638275"/>
          </a:xfrm>
          <a:solidFill>
            <a:srgbClr val="75BADA">
              <a:alpha val="20000"/>
            </a:srgbClr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1A8005A-3A77-48F4-B63B-11F1A1C0CA44}"/>
                </a:ext>
              </a:extLst>
            </p:cNvPr>
            <p:cNvSpPr/>
            <p:nvPr/>
          </p:nvSpPr>
          <p:spPr>
            <a:xfrm>
              <a:off x="1434533" y="6002592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4" name="Rounded Rectangle 32">
              <a:extLst>
                <a:ext uri="{FF2B5EF4-FFF2-40B4-BE49-F238E27FC236}">
                  <a16:creationId xmlns:a16="http://schemas.microsoft.com/office/drawing/2014/main" id="{FDA9E140-AFD9-4730-B00B-1692AD7F5CF6}"/>
                </a:ext>
              </a:extLst>
            </p:cNvPr>
            <p:cNvSpPr/>
            <p:nvPr/>
          </p:nvSpPr>
          <p:spPr>
            <a:xfrm>
              <a:off x="3687087" y="6008854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5" name="Rounded Rectangle 33">
              <a:extLst>
                <a:ext uri="{FF2B5EF4-FFF2-40B4-BE49-F238E27FC236}">
                  <a16:creationId xmlns:a16="http://schemas.microsoft.com/office/drawing/2014/main" id="{4FCFAE3B-E86B-45E8-B5A4-3A217792F46E}"/>
                </a:ext>
              </a:extLst>
            </p:cNvPr>
            <p:cNvSpPr/>
            <p:nvPr/>
          </p:nvSpPr>
          <p:spPr>
            <a:xfrm>
              <a:off x="160003" y="3748964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6" name="Rounded Rectangle 34">
              <a:extLst>
                <a:ext uri="{FF2B5EF4-FFF2-40B4-BE49-F238E27FC236}">
                  <a16:creationId xmlns:a16="http://schemas.microsoft.com/office/drawing/2014/main" id="{E3109FC4-3F6E-4CDF-A662-A079D02B6C8F}"/>
                </a:ext>
              </a:extLst>
            </p:cNvPr>
            <p:cNvSpPr/>
            <p:nvPr/>
          </p:nvSpPr>
          <p:spPr>
            <a:xfrm>
              <a:off x="4463753" y="3798083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FB757F2-3D02-411A-B538-82522BFE2863}"/>
                </a:ext>
              </a:extLst>
            </p:cNvPr>
            <p:cNvSpPr/>
            <p:nvPr/>
          </p:nvSpPr>
          <p:spPr>
            <a:xfrm>
              <a:off x="8802909" y="380694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8" name="Rounded Rectangle 36">
              <a:extLst>
                <a:ext uri="{FF2B5EF4-FFF2-40B4-BE49-F238E27FC236}">
                  <a16:creationId xmlns:a16="http://schemas.microsoft.com/office/drawing/2014/main" id="{31F95073-2E75-488E-AF78-12FE0CB622EC}"/>
                </a:ext>
              </a:extLst>
            </p:cNvPr>
            <p:cNvSpPr/>
            <p:nvPr/>
          </p:nvSpPr>
          <p:spPr>
            <a:xfrm>
              <a:off x="976500" y="8072119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B4C1504-7475-40D8-8748-FF69FCB46954}"/>
                </a:ext>
              </a:extLst>
            </p:cNvPr>
            <p:cNvSpPr/>
            <p:nvPr/>
          </p:nvSpPr>
          <p:spPr>
            <a:xfrm>
              <a:off x="-762995" y="600259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</p:grpSp>
    </p:spTree>
    <p:extLst>
      <p:ext uri="{BB962C8B-B14F-4D97-AF65-F5344CB8AC3E}">
        <p14:creationId xmlns:p14="http://schemas.microsoft.com/office/powerpoint/2010/main" val="8762772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8FCEB1-E739-1449-ADEA-FADA0D16F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-83999" y="8501"/>
            <a:ext cx="13523774" cy="6711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E5EB0A-E89F-49EC-B24C-F0ED321B7B2C}"/>
              </a:ext>
            </a:extLst>
          </p:cNvPr>
          <p:cNvSpPr/>
          <p:nvPr userDrawn="1"/>
        </p:nvSpPr>
        <p:spPr>
          <a:xfrm>
            <a:off x="0" y="6660669"/>
            <a:ext cx="13439775" cy="950122"/>
          </a:xfrm>
          <a:prstGeom prst="rect">
            <a:avLst/>
          </a:prstGeom>
          <a:solidFill>
            <a:srgbClr val="2B4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35AFB5-8F6D-4A2A-B1BD-455B6D0AB6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66226" y="6846420"/>
            <a:ext cx="1637424" cy="62037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938E33-DFEF-42BC-8CDE-09AFF15960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93592" y="4136823"/>
            <a:ext cx="4888974" cy="1632767"/>
          </a:xfrm>
          <a:prstGeom prst="flowChartTerminator">
            <a:avLst/>
          </a:prstGeom>
          <a:solidFill>
            <a:srgbClr val="75BADA"/>
          </a:solidFill>
        </p:spPr>
        <p:txBody>
          <a:bodyPr>
            <a:noAutofit/>
          </a:bodyPr>
          <a:lstStyle>
            <a:lvl1pPr marL="0" indent="0">
              <a:buNone/>
              <a:defRPr sz="2205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3D5C5A-9CFD-4BED-96A0-F6F8EA94CE83}"/>
              </a:ext>
            </a:extLst>
          </p:cNvPr>
          <p:cNvGrpSpPr/>
          <p:nvPr userDrawn="1"/>
        </p:nvGrpSpPr>
        <p:grpSpPr>
          <a:xfrm>
            <a:off x="527714" y="6774424"/>
            <a:ext cx="3080996" cy="1602431"/>
            <a:chOff x="-762995" y="3748964"/>
            <a:chExt cx="10840433" cy="5638275"/>
          </a:xfrm>
          <a:solidFill>
            <a:srgbClr val="75BADA">
              <a:alpha val="20000"/>
            </a:srgbClr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1F3C3BA-846C-4A39-9067-95565C74A871}"/>
                </a:ext>
              </a:extLst>
            </p:cNvPr>
            <p:cNvSpPr/>
            <p:nvPr/>
          </p:nvSpPr>
          <p:spPr>
            <a:xfrm>
              <a:off x="1434533" y="6002592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8" name="Rounded Rectangle 32">
              <a:extLst>
                <a:ext uri="{FF2B5EF4-FFF2-40B4-BE49-F238E27FC236}">
                  <a16:creationId xmlns:a16="http://schemas.microsoft.com/office/drawing/2014/main" id="{E4C57FA8-101D-4816-B298-DC6375DE22FF}"/>
                </a:ext>
              </a:extLst>
            </p:cNvPr>
            <p:cNvSpPr/>
            <p:nvPr/>
          </p:nvSpPr>
          <p:spPr>
            <a:xfrm>
              <a:off x="3687087" y="6008854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9" name="Rounded Rectangle 33">
              <a:extLst>
                <a:ext uri="{FF2B5EF4-FFF2-40B4-BE49-F238E27FC236}">
                  <a16:creationId xmlns:a16="http://schemas.microsoft.com/office/drawing/2014/main" id="{CA209A17-A708-4BA1-B6CA-BD68E404929F}"/>
                </a:ext>
              </a:extLst>
            </p:cNvPr>
            <p:cNvSpPr/>
            <p:nvPr/>
          </p:nvSpPr>
          <p:spPr>
            <a:xfrm>
              <a:off x="160003" y="3748964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0" name="Rounded Rectangle 34">
              <a:extLst>
                <a:ext uri="{FF2B5EF4-FFF2-40B4-BE49-F238E27FC236}">
                  <a16:creationId xmlns:a16="http://schemas.microsoft.com/office/drawing/2014/main" id="{6813F5D5-FBC2-410D-B5F7-9F46D34B3201}"/>
                </a:ext>
              </a:extLst>
            </p:cNvPr>
            <p:cNvSpPr/>
            <p:nvPr/>
          </p:nvSpPr>
          <p:spPr>
            <a:xfrm>
              <a:off x="4463753" y="3798083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BA336E-1BA9-4AFA-97A6-648EEC1D4EEA}"/>
                </a:ext>
              </a:extLst>
            </p:cNvPr>
            <p:cNvSpPr/>
            <p:nvPr/>
          </p:nvSpPr>
          <p:spPr>
            <a:xfrm>
              <a:off x="8802909" y="380694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3" name="Rounded Rectangle 36">
              <a:extLst>
                <a:ext uri="{FF2B5EF4-FFF2-40B4-BE49-F238E27FC236}">
                  <a16:creationId xmlns:a16="http://schemas.microsoft.com/office/drawing/2014/main" id="{54769817-3496-435F-9937-01481DB095E8}"/>
                </a:ext>
              </a:extLst>
            </p:cNvPr>
            <p:cNvSpPr/>
            <p:nvPr/>
          </p:nvSpPr>
          <p:spPr>
            <a:xfrm>
              <a:off x="976500" y="8072119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C8A7322-EEC7-4DCD-800A-20180A718041}"/>
                </a:ext>
              </a:extLst>
            </p:cNvPr>
            <p:cNvSpPr/>
            <p:nvPr/>
          </p:nvSpPr>
          <p:spPr>
            <a:xfrm>
              <a:off x="-762995" y="600259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</p:grpSp>
    </p:spTree>
    <p:extLst>
      <p:ext uri="{BB962C8B-B14F-4D97-AF65-F5344CB8AC3E}">
        <p14:creationId xmlns:p14="http://schemas.microsoft.com/office/powerpoint/2010/main" val="6302242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B6B9-9953-4973-9D44-8529F37AC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4"/>
            <a:ext cx="11591806" cy="1003991"/>
          </a:xfrm>
        </p:spPr>
        <p:txBody>
          <a:bodyPr>
            <a:normAutofit/>
          </a:bodyPr>
          <a:lstStyle>
            <a:lvl1pPr>
              <a:defRPr lang="en-GB" sz="4409" b="1" kern="1200" dirty="0">
                <a:solidFill>
                  <a:srgbClr val="FF715B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44AF0-C077-44BF-A618-09577D1301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3985" y="1406475"/>
            <a:ext cx="5711904" cy="5402483"/>
          </a:xfrm>
        </p:spPr>
        <p:txBody>
          <a:bodyPr/>
          <a:lstStyle>
            <a:lvl1pPr marL="377979" indent="-377979" algn="l">
              <a:lnSpc>
                <a:spcPct val="150000"/>
              </a:lnSpc>
              <a:buClr>
                <a:srgbClr val="FFC000"/>
              </a:buClr>
              <a:buBlip>
                <a:blip r:embed="rId2"/>
              </a:buBlip>
              <a:defRPr b="0">
                <a:solidFill>
                  <a:srgbClr val="2B499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marL="342900" indent="-342900" algn="l">
              <a:lnSpc>
                <a:spcPct val="150000"/>
              </a:lnSpc>
              <a:buClr>
                <a:srgbClr val="FFC000"/>
              </a:buClr>
              <a:buBlip>
                <a:blip r:embed="rId2"/>
              </a:buBlip>
            </a:pPr>
            <a:r>
              <a:rPr lang="en-GB" sz="2646" dirty="0">
                <a:solidFill>
                  <a:srgbClr val="2B499A"/>
                </a:solidFill>
                <a:latin typeface="+mn-lt"/>
              </a:rPr>
              <a:t>Lorem Ipsum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Dolor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Sit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Amet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Sectetur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Adipiscing</a:t>
            </a:r>
            <a:endParaRPr lang="en-US" sz="2646" dirty="0">
              <a:solidFill>
                <a:srgbClr val="2B499A"/>
              </a:solidFill>
              <a:latin typeface="+mn-lt"/>
            </a:endParaRPr>
          </a:p>
          <a:p>
            <a:pPr marL="342900" indent="-342900" algn="l">
              <a:lnSpc>
                <a:spcPct val="150000"/>
              </a:lnSpc>
              <a:buClr>
                <a:srgbClr val="FFC000"/>
              </a:buClr>
              <a:buBlip>
                <a:blip r:embed="rId2"/>
              </a:buBlip>
            </a:pPr>
            <a:r>
              <a:rPr lang="en-GB" sz="2646" dirty="0">
                <a:solidFill>
                  <a:srgbClr val="2B499A"/>
                </a:solidFill>
                <a:latin typeface="+mn-lt"/>
              </a:rPr>
              <a:t>Lorem Ipsum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Dolor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Sit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Amet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Sectetur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Adipiscing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Elit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Vivamus</a:t>
            </a:r>
            <a:endParaRPr lang="en-US" sz="2646" dirty="0">
              <a:solidFill>
                <a:srgbClr val="2B499A"/>
              </a:solidFill>
              <a:latin typeface="+mn-lt"/>
            </a:endParaRPr>
          </a:p>
          <a:p>
            <a:pPr lvl="4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505780-21DE-4FD3-AEFD-7C8949616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886" y="1406475"/>
            <a:ext cx="5711904" cy="5402483"/>
          </a:xfrm>
        </p:spPr>
        <p:txBody>
          <a:bodyPr/>
          <a:lstStyle>
            <a:lvl1pPr marL="377979" indent="-377979" algn="l">
              <a:lnSpc>
                <a:spcPct val="150000"/>
              </a:lnSpc>
              <a:buClr>
                <a:srgbClr val="FFC000"/>
              </a:buClr>
              <a:buBlip>
                <a:blip r:embed="rId2"/>
              </a:buBlip>
              <a:defRPr sz="3086" b="0">
                <a:solidFill>
                  <a:srgbClr val="2B499A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marL="342900" indent="-342900" algn="l">
              <a:lnSpc>
                <a:spcPct val="150000"/>
              </a:lnSpc>
              <a:buClr>
                <a:srgbClr val="FFC000"/>
              </a:buClr>
              <a:buBlip>
                <a:blip r:embed="rId2"/>
              </a:buBlip>
            </a:pPr>
            <a:r>
              <a:rPr lang="en-GB" sz="2646" dirty="0">
                <a:solidFill>
                  <a:srgbClr val="2B499A"/>
                </a:solidFill>
                <a:latin typeface="+mn-lt"/>
              </a:rPr>
              <a:t>Lorem Ipsum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Dolor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Sit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Amet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Sectetur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Adipiscing</a:t>
            </a:r>
            <a:endParaRPr lang="en-US" sz="2646" dirty="0">
              <a:solidFill>
                <a:srgbClr val="2B499A"/>
              </a:solidFill>
              <a:latin typeface="+mn-lt"/>
            </a:endParaRPr>
          </a:p>
          <a:p>
            <a:pPr marL="342900" indent="-342900" algn="l">
              <a:lnSpc>
                <a:spcPct val="150000"/>
              </a:lnSpc>
              <a:buClr>
                <a:srgbClr val="FFC000"/>
              </a:buClr>
              <a:buBlip>
                <a:blip r:embed="rId2"/>
              </a:buBlip>
            </a:pPr>
            <a:r>
              <a:rPr lang="en-GB" sz="2646" dirty="0">
                <a:solidFill>
                  <a:srgbClr val="2B499A"/>
                </a:solidFill>
                <a:latin typeface="+mn-lt"/>
              </a:rPr>
              <a:t>Lorem Ipsum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Dolor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Sit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Amet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Sectetur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Adipiscing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Elit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</a:t>
            </a:r>
            <a:r>
              <a:rPr lang="en-GB" sz="2646" dirty="0" err="1">
                <a:solidFill>
                  <a:srgbClr val="2B499A"/>
                </a:solidFill>
                <a:latin typeface="+mn-lt"/>
              </a:rPr>
              <a:t>Vivamus</a:t>
            </a:r>
            <a:endParaRPr lang="en-US" sz="2646" dirty="0">
              <a:solidFill>
                <a:srgbClr val="2B499A"/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BB4429-2B29-4FE2-B6A4-EBADB5082B7A}"/>
              </a:ext>
            </a:extLst>
          </p:cNvPr>
          <p:cNvSpPr/>
          <p:nvPr userDrawn="1"/>
        </p:nvSpPr>
        <p:spPr>
          <a:xfrm>
            <a:off x="0" y="6685752"/>
            <a:ext cx="13439775" cy="950122"/>
          </a:xfrm>
          <a:prstGeom prst="rect">
            <a:avLst/>
          </a:prstGeom>
          <a:solidFill>
            <a:srgbClr val="2B4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6BFD3C-FB06-411B-A23D-17AB617F3A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6226" y="6870418"/>
            <a:ext cx="1637424" cy="62037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922C6F6-1656-403D-9E68-CB27BD729323}"/>
              </a:ext>
            </a:extLst>
          </p:cNvPr>
          <p:cNvGrpSpPr/>
          <p:nvPr userDrawn="1"/>
        </p:nvGrpSpPr>
        <p:grpSpPr>
          <a:xfrm>
            <a:off x="923985" y="1406474"/>
            <a:ext cx="11893451" cy="0"/>
            <a:chOff x="735048" y="1564938"/>
            <a:chExt cx="10789240" cy="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DF07AEB-ED8E-46BE-BE3A-EA4F9DF813E3}"/>
                </a:ext>
              </a:extLst>
            </p:cNvPr>
            <p:cNvCxnSpPr>
              <a:cxnSpLocks/>
            </p:cNvCxnSpPr>
            <p:nvPr/>
          </p:nvCxnSpPr>
          <p:spPr>
            <a:xfrm>
              <a:off x="735048" y="1564938"/>
              <a:ext cx="3919248" cy="0"/>
            </a:xfrm>
            <a:prstGeom prst="line">
              <a:avLst/>
            </a:prstGeom>
            <a:ln w="38100">
              <a:solidFill>
                <a:srgbClr val="0DB8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1F498A-3347-40B4-8D2C-3A15E5C0FC87}"/>
                </a:ext>
              </a:extLst>
            </p:cNvPr>
            <p:cNvCxnSpPr>
              <a:cxnSpLocks/>
            </p:cNvCxnSpPr>
            <p:nvPr/>
          </p:nvCxnSpPr>
          <p:spPr>
            <a:xfrm>
              <a:off x="4096512" y="1564938"/>
              <a:ext cx="3721608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D602B1-47C8-4708-B844-271437106E44}"/>
                </a:ext>
              </a:extLst>
            </p:cNvPr>
            <p:cNvCxnSpPr>
              <a:cxnSpLocks/>
            </p:cNvCxnSpPr>
            <p:nvPr/>
          </p:nvCxnSpPr>
          <p:spPr>
            <a:xfrm>
              <a:off x="7754112" y="1564938"/>
              <a:ext cx="3770176" cy="0"/>
            </a:xfrm>
            <a:prstGeom prst="line">
              <a:avLst/>
            </a:prstGeom>
            <a:ln w="38100">
              <a:solidFill>
                <a:srgbClr val="2B49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B0F6807-FCCA-41F5-9038-F5288021F6DE}"/>
              </a:ext>
            </a:extLst>
          </p:cNvPr>
          <p:cNvGrpSpPr/>
          <p:nvPr userDrawn="1"/>
        </p:nvGrpSpPr>
        <p:grpSpPr>
          <a:xfrm>
            <a:off x="527714" y="6774424"/>
            <a:ext cx="3080996" cy="1602431"/>
            <a:chOff x="-762995" y="3748964"/>
            <a:chExt cx="10840433" cy="5638275"/>
          </a:xfrm>
          <a:solidFill>
            <a:srgbClr val="75BADA">
              <a:alpha val="20000"/>
            </a:srgbClr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FC887F3-AA5A-49E3-B67F-4ADDD15F28DC}"/>
                </a:ext>
              </a:extLst>
            </p:cNvPr>
            <p:cNvSpPr/>
            <p:nvPr/>
          </p:nvSpPr>
          <p:spPr>
            <a:xfrm>
              <a:off x="1434533" y="6002592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5" name="Rounded Rectangle 32">
              <a:extLst>
                <a:ext uri="{FF2B5EF4-FFF2-40B4-BE49-F238E27FC236}">
                  <a16:creationId xmlns:a16="http://schemas.microsoft.com/office/drawing/2014/main" id="{A9BBC72C-FEBD-4277-9EF5-1F746BEF95DD}"/>
                </a:ext>
              </a:extLst>
            </p:cNvPr>
            <p:cNvSpPr/>
            <p:nvPr/>
          </p:nvSpPr>
          <p:spPr>
            <a:xfrm>
              <a:off x="3687087" y="6008854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6" name="Rounded Rectangle 33">
              <a:extLst>
                <a:ext uri="{FF2B5EF4-FFF2-40B4-BE49-F238E27FC236}">
                  <a16:creationId xmlns:a16="http://schemas.microsoft.com/office/drawing/2014/main" id="{6F90B157-BBB0-42BC-AD88-8BD31E0D0FE0}"/>
                </a:ext>
              </a:extLst>
            </p:cNvPr>
            <p:cNvSpPr/>
            <p:nvPr/>
          </p:nvSpPr>
          <p:spPr>
            <a:xfrm>
              <a:off x="160003" y="3748964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7" name="Rounded Rectangle 34">
              <a:extLst>
                <a:ext uri="{FF2B5EF4-FFF2-40B4-BE49-F238E27FC236}">
                  <a16:creationId xmlns:a16="http://schemas.microsoft.com/office/drawing/2014/main" id="{1F71AB19-B9A3-403B-B584-227D23FB1C2B}"/>
                </a:ext>
              </a:extLst>
            </p:cNvPr>
            <p:cNvSpPr/>
            <p:nvPr/>
          </p:nvSpPr>
          <p:spPr>
            <a:xfrm>
              <a:off x="4463753" y="3798083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91C9BFF-ACB0-473E-A715-D1259D27805A}"/>
                </a:ext>
              </a:extLst>
            </p:cNvPr>
            <p:cNvSpPr/>
            <p:nvPr/>
          </p:nvSpPr>
          <p:spPr>
            <a:xfrm>
              <a:off x="8802909" y="380694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9" name="Rounded Rectangle 36">
              <a:extLst>
                <a:ext uri="{FF2B5EF4-FFF2-40B4-BE49-F238E27FC236}">
                  <a16:creationId xmlns:a16="http://schemas.microsoft.com/office/drawing/2014/main" id="{4C7F8EF1-23F9-4832-90B1-8830AFB11453}"/>
                </a:ext>
              </a:extLst>
            </p:cNvPr>
            <p:cNvSpPr/>
            <p:nvPr/>
          </p:nvSpPr>
          <p:spPr>
            <a:xfrm>
              <a:off x="976500" y="8072119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B4F42E-1C03-4A9C-88AA-E3BD6FE9BFDA}"/>
                </a:ext>
              </a:extLst>
            </p:cNvPr>
            <p:cNvSpPr/>
            <p:nvPr/>
          </p:nvSpPr>
          <p:spPr>
            <a:xfrm>
              <a:off x="-762995" y="600259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</p:grpSp>
    </p:spTree>
    <p:extLst>
      <p:ext uri="{BB962C8B-B14F-4D97-AF65-F5344CB8AC3E}">
        <p14:creationId xmlns:p14="http://schemas.microsoft.com/office/powerpoint/2010/main" val="13507573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79136-7A82-458D-9E22-9A0913912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4"/>
            <a:ext cx="11591806" cy="950123"/>
          </a:xfrm>
        </p:spPr>
        <p:txBody>
          <a:bodyPr>
            <a:normAutofit/>
          </a:bodyPr>
          <a:lstStyle>
            <a:lvl1pPr>
              <a:defRPr sz="4409" b="1">
                <a:solidFill>
                  <a:srgbClr val="FF715B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AEEE17-A84F-4E23-B650-2C2E925FF830}"/>
              </a:ext>
            </a:extLst>
          </p:cNvPr>
          <p:cNvSpPr/>
          <p:nvPr userDrawn="1"/>
        </p:nvSpPr>
        <p:spPr>
          <a:xfrm>
            <a:off x="0" y="6685752"/>
            <a:ext cx="13439775" cy="950122"/>
          </a:xfrm>
          <a:prstGeom prst="rect">
            <a:avLst/>
          </a:prstGeom>
          <a:solidFill>
            <a:srgbClr val="2B4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F01EC4-F3E2-4202-9B3F-C9FD71A613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66226" y="6870418"/>
            <a:ext cx="1637424" cy="6203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B730C9C-97CB-40C0-A5CF-BA7ECFF9A6C3}"/>
              </a:ext>
            </a:extLst>
          </p:cNvPr>
          <p:cNvGrpSpPr/>
          <p:nvPr userDrawn="1"/>
        </p:nvGrpSpPr>
        <p:grpSpPr>
          <a:xfrm>
            <a:off x="885500" y="1352606"/>
            <a:ext cx="11893451" cy="198948"/>
            <a:chOff x="735048" y="1564938"/>
            <a:chExt cx="10789240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222A670-FC3C-4D6B-9C80-B67CF9316AEF}"/>
                </a:ext>
              </a:extLst>
            </p:cNvPr>
            <p:cNvCxnSpPr>
              <a:cxnSpLocks/>
            </p:cNvCxnSpPr>
            <p:nvPr/>
          </p:nvCxnSpPr>
          <p:spPr>
            <a:xfrm>
              <a:off x="735048" y="1564938"/>
              <a:ext cx="3919248" cy="0"/>
            </a:xfrm>
            <a:prstGeom prst="line">
              <a:avLst/>
            </a:prstGeom>
            <a:ln w="38100">
              <a:solidFill>
                <a:srgbClr val="0DB8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F4FDD47-6D0A-410C-88AC-723DF6C1DDF3}"/>
                </a:ext>
              </a:extLst>
            </p:cNvPr>
            <p:cNvCxnSpPr>
              <a:cxnSpLocks/>
            </p:cNvCxnSpPr>
            <p:nvPr/>
          </p:nvCxnSpPr>
          <p:spPr>
            <a:xfrm>
              <a:off x="4096512" y="1564938"/>
              <a:ext cx="3721608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3BBF93-2571-4880-8393-9C95030C647E}"/>
                </a:ext>
              </a:extLst>
            </p:cNvPr>
            <p:cNvCxnSpPr>
              <a:cxnSpLocks/>
            </p:cNvCxnSpPr>
            <p:nvPr/>
          </p:nvCxnSpPr>
          <p:spPr>
            <a:xfrm>
              <a:off x="7754112" y="1564938"/>
              <a:ext cx="3770176" cy="0"/>
            </a:xfrm>
            <a:prstGeom prst="line">
              <a:avLst/>
            </a:prstGeom>
            <a:ln w="38100">
              <a:solidFill>
                <a:srgbClr val="2B49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9CC878-D59A-4D95-A816-65CF8D8D0CC3}"/>
              </a:ext>
            </a:extLst>
          </p:cNvPr>
          <p:cNvGrpSpPr/>
          <p:nvPr userDrawn="1"/>
        </p:nvGrpSpPr>
        <p:grpSpPr>
          <a:xfrm>
            <a:off x="527714" y="6774424"/>
            <a:ext cx="3080996" cy="1602431"/>
            <a:chOff x="-762995" y="3748964"/>
            <a:chExt cx="10840433" cy="5638275"/>
          </a:xfrm>
          <a:solidFill>
            <a:srgbClr val="75BADA">
              <a:alpha val="20000"/>
            </a:srgbClr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1BEB5A4-BCB1-442D-B71C-87739E006326}"/>
                </a:ext>
              </a:extLst>
            </p:cNvPr>
            <p:cNvSpPr/>
            <p:nvPr/>
          </p:nvSpPr>
          <p:spPr>
            <a:xfrm>
              <a:off x="1434533" y="6002592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3" name="Rounded Rectangle 32">
              <a:extLst>
                <a:ext uri="{FF2B5EF4-FFF2-40B4-BE49-F238E27FC236}">
                  <a16:creationId xmlns:a16="http://schemas.microsoft.com/office/drawing/2014/main" id="{4A0CC1DB-03CE-461A-9C80-9435B4B80DAD}"/>
                </a:ext>
              </a:extLst>
            </p:cNvPr>
            <p:cNvSpPr/>
            <p:nvPr/>
          </p:nvSpPr>
          <p:spPr>
            <a:xfrm>
              <a:off x="3687087" y="6008854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4" name="Rounded Rectangle 33">
              <a:extLst>
                <a:ext uri="{FF2B5EF4-FFF2-40B4-BE49-F238E27FC236}">
                  <a16:creationId xmlns:a16="http://schemas.microsoft.com/office/drawing/2014/main" id="{1189C9F0-8B4F-491C-9D8D-9A93D24A1B5F}"/>
                </a:ext>
              </a:extLst>
            </p:cNvPr>
            <p:cNvSpPr/>
            <p:nvPr/>
          </p:nvSpPr>
          <p:spPr>
            <a:xfrm>
              <a:off x="160003" y="3748964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5" name="Rounded Rectangle 34">
              <a:extLst>
                <a:ext uri="{FF2B5EF4-FFF2-40B4-BE49-F238E27FC236}">
                  <a16:creationId xmlns:a16="http://schemas.microsoft.com/office/drawing/2014/main" id="{F5CAFE82-DCF1-4BA7-A991-99077F36D4F1}"/>
                </a:ext>
              </a:extLst>
            </p:cNvPr>
            <p:cNvSpPr/>
            <p:nvPr/>
          </p:nvSpPr>
          <p:spPr>
            <a:xfrm>
              <a:off x="4463753" y="3798083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CBD452F-FFFD-47BB-84C8-6EF7712E2AC0}"/>
                </a:ext>
              </a:extLst>
            </p:cNvPr>
            <p:cNvSpPr/>
            <p:nvPr/>
          </p:nvSpPr>
          <p:spPr>
            <a:xfrm>
              <a:off x="8802909" y="380694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7" name="Rounded Rectangle 36">
              <a:extLst>
                <a:ext uri="{FF2B5EF4-FFF2-40B4-BE49-F238E27FC236}">
                  <a16:creationId xmlns:a16="http://schemas.microsoft.com/office/drawing/2014/main" id="{25F20074-CE81-4A80-A2CE-266A333FF8DF}"/>
                </a:ext>
              </a:extLst>
            </p:cNvPr>
            <p:cNvSpPr/>
            <p:nvPr/>
          </p:nvSpPr>
          <p:spPr>
            <a:xfrm>
              <a:off x="976500" y="8072119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E966F2-073C-43E1-B7D9-9F0E4F803F09}"/>
                </a:ext>
              </a:extLst>
            </p:cNvPr>
            <p:cNvSpPr/>
            <p:nvPr/>
          </p:nvSpPr>
          <p:spPr>
            <a:xfrm>
              <a:off x="-762995" y="600259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</p:grpSp>
    </p:spTree>
    <p:extLst>
      <p:ext uri="{BB962C8B-B14F-4D97-AF65-F5344CB8AC3E}">
        <p14:creationId xmlns:p14="http://schemas.microsoft.com/office/powerpoint/2010/main" val="4165935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9FD6725-CA1F-412C-8A58-BA7D13C86629}"/>
              </a:ext>
            </a:extLst>
          </p:cNvPr>
          <p:cNvSpPr/>
          <p:nvPr userDrawn="1"/>
        </p:nvSpPr>
        <p:spPr>
          <a:xfrm>
            <a:off x="0" y="6685752"/>
            <a:ext cx="13439775" cy="950122"/>
          </a:xfrm>
          <a:prstGeom prst="rect">
            <a:avLst/>
          </a:prstGeom>
          <a:solidFill>
            <a:srgbClr val="2B4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6BF0D4-218C-40D8-B640-D51E6C0E36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66226" y="6870418"/>
            <a:ext cx="1637424" cy="62037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040C56D-8743-479A-A50D-51ED8CC7A599}"/>
              </a:ext>
            </a:extLst>
          </p:cNvPr>
          <p:cNvGrpSpPr/>
          <p:nvPr userDrawn="1"/>
        </p:nvGrpSpPr>
        <p:grpSpPr>
          <a:xfrm>
            <a:off x="527714" y="6774424"/>
            <a:ext cx="3080996" cy="1602431"/>
            <a:chOff x="-762995" y="3748964"/>
            <a:chExt cx="10840433" cy="5638275"/>
          </a:xfrm>
          <a:solidFill>
            <a:srgbClr val="75BADA">
              <a:alpha val="20000"/>
            </a:srgbClr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4E247B-6063-4A4D-8D19-32E9A436D890}"/>
                </a:ext>
              </a:extLst>
            </p:cNvPr>
            <p:cNvSpPr/>
            <p:nvPr/>
          </p:nvSpPr>
          <p:spPr>
            <a:xfrm>
              <a:off x="1434533" y="6002592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8" name="Rounded Rectangle 32">
              <a:extLst>
                <a:ext uri="{FF2B5EF4-FFF2-40B4-BE49-F238E27FC236}">
                  <a16:creationId xmlns:a16="http://schemas.microsoft.com/office/drawing/2014/main" id="{E18A3032-37BB-4A5B-BB9B-E7D6BE7A5BD9}"/>
                </a:ext>
              </a:extLst>
            </p:cNvPr>
            <p:cNvSpPr/>
            <p:nvPr/>
          </p:nvSpPr>
          <p:spPr>
            <a:xfrm>
              <a:off x="3687087" y="6008854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9" name="Rounded Rectangle 33">
              <a:extLst>
                <a:ext uri="{FF2B5EF4-FFF2-40B4-BE49-F238E27FC236}">
                  <a16:creationId xmlns:a16="http://schemas.microsoft.com/office/drawing/2014/main" id="{36DAE90A-A4E1-451F-B100-6DEDB8980F98}"/>
                </a:ext>
              </a:extLst>
            </p:cNvPr>
            <p:cNvSpPr/>
            <p:nvPr/>
          </p:nvSpPr>
          <p:spPr>
            <a:xfrm>
              <a:off x="160003" y="3748964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0" name="Rounded Rectangle 34">
              <a:extLst>
                <a:ext uri="{FF2B5EF4-FFF2-40B4-BE49-F238E27FC236}">
                  <a16:creationId xmlns:a16="http://schemas.microsoft.com/office/drawing/2014/main" id="{FE0885AD-B3AD-4CA6-AE61-BFA88848FE66}"/>
                </a:ext>
              </a:extLst>
            </p:cNvPr>
            <p:cNvSpPr/>
            <p:nvPr/>
          </p:nvSpPr>
          <p:spPr>
            <a:xfrm>
              <a:off x="4463753" y="3798083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4531925-BCAA-4BD9-BFFD-71E366C092AE}"/>
                </a:ext>
              </a:extLst>
            </p:cNvPr>
            <p:cNvSpPr/>
            <p:nvPr/>
          </p:nvSpPr>
          <p:spPr>
            <a:xfrm>
              <a:off x="8802909" y="380694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2" name="Rounded Rectangle 36">
              <a:extLst>
                <a:ext uri="{FF2B5EF4-FFF2-40B4-BE49-F238E27FC236}">
                  <a16:creationId xmlns:a16="http://schemas.microsoft.com/office/drawing/2014/main" id="{8C91D230-8D23-4AC7-98E7-C660B8217D76}"/>
                </a:ext>
              </a:extLst>
            </p:cNvPr>
            <p:cNvSpPr/>
            <p:nvPr/>
          </p:nvSpPr>
          <p:spPr>
            <a:xfrm>
              <a:off x="976500" y="8072119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B5A6533-CEC4-4D2D-8168-E12E6A30C554}"/>
                </a:ext>
              </a:extLst>
            </p:cNvPr>
            <p:cNvSpPr/>
            <p:nvPr/>
          </p:nvSpPr>
          <p:spPr>
            <a:xfrm>
              <a:off x="-762995" y="600259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</p:grpSp>
    </p:spTree>
    <p:extLst>
      <p:ext uri="{BB962C8B-B14F-4D97-AF65-F5344CB8AC3E}">
        <p14:creationId xmlns:p14="http://schemas.microsoft.com/office/powerpoint/2010/main" val="29220594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60768E-8C86-4BBE-AE31-40D14F33320C}"/>
              </a:ext>
            </a:extLst>
          </p:cNvPr>
          <p:cNvSpPr/>
          <p:nvPr userDrawn="1"/>
        </p:nvSpPr>
        <p:spPr>
          <a:xfrm>
            <a:off x="0" y="0"/>
            <a:ext cx="13439775" cy="7559675"/>
          </a:xfrm>
          <a:prstGeom prst="rect">
            <a:avLst/>
          </a:prstGeom>
          <a:solidFill>
            <a:srgbClr val="2B4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/>
          </a:p>
        </p:txBody>
      </p:sp>
      <p:sp>
        <p:nvSpPr>
          <p:cNvPr id="8" name="Rounded Rectangle 29">
            <a:extLst>
              <a:ext uri="{FF2B5EF4-FFF2-40B4-BE49-F238E27FC236}">
                <a16:creationId xmlns:a16="http://schemas.microsoft.com/office/drawing/2014/main" id="{9A3FEF62-9483-401C-B065-452F7EDB835D}"/>
              </a:ext>
            </a:extLst>
          </p:cNvPr>
          <p:cNvSpPr/>
          <p:nvPr userDrawn="1"/>
        </p:nvSpPr>
        <p:spPr>
          <a:xfrm>
            <a:off x="9665556" y="5373830"/>
            <a:ext cx="4876802" cy="1449676"/>
          </a:xfrm>
          <a:prstGeom prst="roundRect">
            <a:avLst>
              <a:gd name="adj" fmla="val 50000"/>
            </a:avLst>
          </a:prstGeom>
          <a:solidFill>
            <a:srgbClr val="75BAD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B43A328-77C8-4FFE-BBFE-4015050697CA}"/>
              </a:ext>
            </a:extLst>
          </p:cNvPr>
          <p:cNvGrpSpPr/>
          <p:nvPr userDrawn="1"/>
        </p:nvGrpSpPr>
        <p:grpSpPr>
          <a:xfrm>
            <a:off x="-1816358" y="643461"/>
            <a:ext cx="11949884" cy="6215154"/>
            <a:chOff x="-762995" y="3748964"/>
            <a:chExt cx="10840433" cy="5638275"/>
          </a:xfrm>
          <a:solidFill>
            <a:srgbClr val="75BADA">
              <a:alpha val="15000"/>
            </a:srgbClr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18406F-D446-46FF-914D-63CA9F4385D6}"/>
                </a:ext>
              </a:extLst>
            </p:cNvPr>
            <p:cNvSpPr/>
            <p:nvPr/>
          </p:nvSpPr>
          <p:spPr>
            <a:xfrm>
              <a:off x="1434533" y="6002592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1" name="Rounded Rectangle 49">
              <a:extLst>
                <a:ext uri="{FF2B5EF4-FFF2-40B4-BE49-F238E27FC236}">
                  <a16:creationId xmlns:a16="http://schemas.microsoft.com/office/drawing/2014/main" id="{A00789E9-FEF3-456F-80FA-C2999217E289}"/>
                </a:ext>
              </a:extLst>
            </p:cNvPr>
            <p:cNvSpPr/>
            <p:nvPr/>
          </p:nvSpPr>
          <p:spPr>
            <a:xfrm>
              <a:off x="3687087" y="6008854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2" name="Rounded Rectangle 50">
              <a:extLst>
                <a:ext uri="{FF2B5EF4-FFF2-40B4-BE49-F238E27FC236}">
                  <a16:creationId xmlns:a16="http://schemas.microsoft.com/office/drawing/2014/main" id="{DC96380B-4378-4508-8054-47DF0B8E1C45}"/>
                </a:ext>
              </a:extLst>
            </p:cNvPr>
            <p:cNvSpPr/>
            <p:nvPr/>
          </p:nvSpPr>
          <p:spPr>
            <a:xfrm>
              <a:off x="160003" y="3748964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3" name="Rounded Rectangle 51">
              <a:extLst>
                <a:ext uri="{FF2B5EF4-FFF2-40B4-BE49-F238E27FC236}">
                  <a16:creationId xmlns:a16="http://schemas.microsoft.com/office/drawing/2014/main" id="{F3EC415A-4B49-491F-ACCF-6954DB5AB778}"/>
                </a:ext>
              </a:extLst>
            </p:cNvPr>
            <p:cNvSpPr/>
            <p:nvPr/>
          </p:nvSpPr>
          <p:spPr>
            <a:xfrm>
              <a:off x="4463753" y="3798083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088381-7EB8-4E5F-8D9B-527186B77186}"/>
                </a:ext>
              </a:extLst>
            </p:cNvPr>
            <p:cNvSpPr/>
            <p:nvPr/>
          </p:nvSpPr>
          <p:spPr>
            <a:xfrm>
              <a:off x="8802909" y="380694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5" name="Rounded Rectangle 53">
              <a:extLst>
                <a:ext uri="{FF2B5EF4-FFF2-40B4-BE49-F238E27FC236}">
                  <a16:creationId xmlns:a16="http://schemas.microsoft.com/office/drawing/2014/main" id="{795B0E35-95BF-4812-84A3-7749BC4CB847}"/>
                </a:ext>
              </a:extLst>
            </p:cNvPr>
            <p:cNvSpPr/>
            <p:nvPr/>
          </p:nvSpPr>
          <p:spPr>
            <a:xfrm>
              <a:off x="976500" y="8072119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FBDF4BF-ADE5-4DBA-AD92-8C0DCE8D7D1D}"/>
                </a:ext>
              </a:extLst>
            </p:cNvPr>
            <p:cNvSpPr/>
            <p:nvPr/>
          </p:nvSpPr>
          <p:spPr>
            <a:xfrm>
              <a:off x="-762995" y="600259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0EFCBB4-2679-4E9A-8B47-C30F37B9A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1170" y="5570235"/>
            <a:ext cx="2783373" cy="1054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F386B4-B914-4914-A898-51568D782D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985" y="2531848"/>
            <a:ext cx="11591806" cy="1461188"/>
          </a:xfrm>
        </p:spPr>
        <p:txBody>
          <a:bodyPr>
            <a:normAutofit/>
          </a:bodyPr>
          <a:lstStyle>
            <a:lvl1pPr>
              <a:defRPr sz="4409" b="1">
                <a:solidFill>
                  <a:srgbClr val="FFCC02"/>
                </a:solidFill>
                <a:latin typeface="+mn-lt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15AE802E-C34E-47DB-A2B0-32BD45674F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5288" y="4916115"/>
            <a:ext cx="5039916" cy="2170126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543" b="1" kern="1200" dirty="0" smtClean="0">
                <a:solidFill>
                  <a:srgbClr val="FFCC02"/>
                </a:solidFill>
                <a:latin typeface="+mn-lt"/>
                <a:ea typeface="+mj-ea"/>
                <a:cs typeface="+mj-cs"/>
              </a:defRPr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 dirty="0"/>
              <a:t>Enter links and contacts e.g. </a:t>
            </a:r>
          </a:p>
          <a:p>
            <a:r>
              <a:rPr lang="en-GB" dirty="0"/>
              <a:t>More information at:</a:t>
            </a:r>
          </a:p>
          <a:p>
            <a:r>
              <a:rPr lang="en-GB" dirty="0"/>
              <a:t>eosc-portal.eu</a:t>
            </a:r>
          </a:p>
          <a:p>
            <a:r>
              <a:rPr lang="en-GB" dirty="0"/>
              <a:t>eoscsecretariat.eu</a:t>
            </a:r>
          </a:p>
          <a:p>
            <a:endParaRPr lang="en-GB" dirty="0"/>
          </a:p>
          <a:p>
            <a:r>
              <a:rPr lang="en-GB" dirty="0"/>
              <a:t>Feel free to contact me:</a:t>
            </a:r>
          </a:p>
          <a:p>
            <a:r>
              <a:rPr lang="en-GB" dirty="0"/>
              <a:t>name.surname@eosc-portal.eu</a:t>
            </a:r>
          </a:p>
          <a:p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ADA082E-FC9E-4927-925E-669F2B2989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3985" y="3522599"/>
            <a:ext cx="11381809" cy="1392940"/>
          </a:xfrm>
        </p:spPr>
        <p:txBody>
          <a:bodyPr>
            <a:normAutofit/>
          </a:bodyPr>
          <a:lstStyle>
            <a:lvl1pPr marL="0" indent="0">
              <a:buNone/>
              <a:defRPr lang="en-GB" sz="6614" b="1" kern="120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5788279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015431-64D1-4B41-A1DD-5931B1DE8F58}"/>
              </a:ext>
            </a:extLst>
          </p:cNvPr>
          <p:cNvSpPr/>
          <p:nvPr userDrawn="1"/>
        </p:nvSpPr>
        <p:spPr>
          <a:xfrm>
            <a:off x="0" y="1"/>
            <a:ext cx="13439775" cy="7559675"/>
          </a:xfrm>
          <a:prstGeom prst="rect">
            <a:avLst/>
          </a:prstGeom>
          <a:solidFill>
            <a:srgbClr val="2B4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/>
          </a:p>
        </p:txBody>
      </p:sp>
      <p:sp>
        <p:nvSpPr>
          <p:cNvPr id="8" name="Rounded Rectangle 29">
            <a:extLst>
              <a:ext uri="{FF2B5EF4-FFF2-40B4-BE49-F238E27FC236}">
                <a16:creationId xmlns:a16="http://schemas.microsoft.com/office/drawing/2014/main" id="{9403245F-6FE6-054A-B991-9EC594963EA6}"/>
              </a:ext>
            </a:extLst>
          </p:cNvPr>
          <p:cNvSpPr/>
          <p:nvPr userDrawn="1"/>
        </p:nvSpPr>
        <p:spPr>
          <a:xfrm>
            <a:off x="9665557" y="5372668"/>
            <a:ext cx="5170390" cy="1449676"/>
          </a:xfrm>
          <a:prstGeom prst="roundRect">
            <a:avLst>
              <a:gd name="adj" fmla="val 50000"/>
            </a:avLst>
          </a:prstGeom>
          <a:solidFill>
            <a:srgbClr val="75BAD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A8D26D-D010-AC44-8617-EFD0A6D6263A}"/>
              </a:ext>
            </a:extLst>
          </p:cNvPr>
          <p:cNvGrpSpPr/>
          <p:nvPr userDrawn="1"/>
        </p:nvGrpSpPr>
        <p:grpSpPr>
          <a:xfrm>
            <a:off x="-1779826" y="647090"/>
            <a:ext cx="11949884" cy="6215154"/>
            <a:chOff x="-762995" y="3748964"/>
            <a:chExt cx="10840433" cy="5638275"/>
          </a:xfrm>
          <a:solidFill>
            <a:srgbClr val="75BADA">
              <a:alpha val="15000"/>
            </a:srgbClr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8F493B8-D7CE-1846-A873-8E1FF8310C1D}"/>
                </a:ext>
              </a:extLst>
            </p:cNvPr>
            <p:cNvSpPr/>
            <p:nvPr/>
          </p:nvSpPr>
          <p:spPr>
            <a:xfrm>
              <a:off x="1434533" y="6002592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1" name="Rounded Rectangle 49">
              <a:extLst>
                <a:ext uri="{FF2B5EF4-FFF2-40B4-BE49-F238E27FC236}">
                  <a16:creationId xmlns:a16="http://schemas.microsoft.com/office/drawing/2014/main" id="{FAEE5517-D37F-A74B-B1D1-922E70D4E6C9}"/>
                </a:ext>
              </a:extLst>
            </p:cNvPr>
            <p:cNvSpPr/>
            <p:nvPr/>
          </p:nvSpPr>
          <p:spPr>
            <a:xfrm>
              <a:off x="3687087" y="6008854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2" name="Rounded Rectangle 50">
              <a:extLst>
                <a:ext uri="{FF2B5EF4-FFF2-40B4-BE49-F238E27FC236}">
                  <a16:creationId xmlns:a16="http://schemas.microsoft.com/office/drawing/2014/main" id="{73F2CAF7-1FE8-6C45-808A-60CFDC884A61}"/>
                </a:ext>
              </a:extLst>
            </p:cNvPr>
            <p:cNvSpPr/>
            <p:nvPr/>
          </p:nvSpPr>
          <p:spPr>
            <a:xfrm>
              <a:off x="160003" y="3748964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3" name="Rounded Rectangle 51">
              <a:extLst>
                <a:ext uri="{FF2B5EF4-FFF2-40B4-BE49-F238E27FC236}">
                  <a16:creationId xmlns:a16="http://schemas.microsoft.com/office/drawing/2014/main" id="{4C992300-3C92-BA40-81C9-481B60B48536}"/>
                </a:ext>
              </a:extLst>
            </p:cNvPr>
            <p:cNvSpPr/>
            <p:nvPr/>
          </p:nvSpPr>
          <p:spPr>
            <a:xfrm>
              <a:off x="4463753" y="3798083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F450F38-5F7E-014C-931F-810E1542159F}"/>
                </a:ext>
              </a:extLst>
            </p:cNvPr>
            <p:cNvSpPr/>
            <p:nvPr/>
          </p:nvSpPr>
          <p:spPr>
            <a:xfrm>
              <a:off x="8802909" y="380694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15" name="Rounded Rectangle 53">
              <a:extLst>
                <a:ext uri="{FF2B5EF4-FFF2-40B4-BE49-F238E27FC236}">
                  <a16:creationId xmlns:a16="http://schemas.microsoft.com/office/drawing/2014/main" id="{298BAD5F-E877-2549-8A50-65675FFA5783}"/>
                </a:ext>
              </a:extLst>
            </p:cNvPr>
            <p:cNvSpPr/>
            <p:nvPr/>
          </p:nvSpPr>
          <p:spPr>
            <a:xfrm>
              <a:off x="976500" y="8072119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3B6EEB4-9B23-3E4C-AED3-65C7B6F2538E}"/>
                </a:ext>
              </a:extLst>
            </p:cNvPr>
            <p:cNvSpPr/>
            <p:nvPr/>
          </p:nvSpPr>
          <p:spPr>
            <a:xfrm>
              <a:off x="-762995" y="600259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6DEFCFD-F633-FF4C-92EA-6B41600CAC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1170" y="5570235"/>
            <a:ext cx="2783373" cy="105454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9B950D0-3A1B-A947-BA42-BF39B6A4F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2582" y="627126"/>
            <a:ext cx="11303854" cy="14800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8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CC7E0F28-A112-4B41-8081-ED5D646D4D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2582" y="3212386"/>
            <a:ext cx="6297972" cy="620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748" b="1">
                <a:solidFill>
                  <a:srgbClr val="FFC000"/>
                </a:solidFill>
              </a:defRPr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69A7A812-6EAA-F844-BA52-C8DFC461300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2582" y="5626868"/>
            <a:ext cx="6297972" cy="508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086" b="1">
                <a:solidFill>
                  <a:srgbClr val="FFC000"/>
                </a:solidFill>
              </a:defRPr>
            </a:lvl1pPr>
          </a:lstStyle>
          <a:p>
            <a:pPr lvl="0"/>
            <a:r>
              <a:rPr lang="en-US" dirty="0"/>
              <a:t>Event date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E6E17448-CB5D-4243-849C-5BEBDCC879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2582" y="3845970"/>
            <a:ext cx="6297972" cy="60401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0">
                <a:solidFill>
                  <a:srgbClr val="FFC000"/>
                </a:solidFill>
              </a:defRPr>
            </a:lvl1pPr>
          </a:lstStyle>
          <a:p>
            <a:pPr lvl="0"/>
            <a:r>
              <a:rPr lang="en-US" dirty="0"/>
              <a:t>Affiliation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A7E1D169-BC6C-AF40-B3B4-BDECE81A92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2582" y="6162472"/>
            <a:ext cx="6297972" cy="5085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086" b="0">
                <a:solidFill>
                  <a:srgbClr val="FFC000"/>
                </a:solidFill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294801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>
            <a:spLocks noGrp="1"/>
          </p:cNvSpPr>
          <p:nvPr>
            <p:ph type="pic" idx="2"/>
          </p:nvPr>
        </p:nvSpPr>
        <p:spPr>
          <a:xfrm>
            <a:off x="-83998" y="8502"/>
            <a:ext cx="13523774" cy="6711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77"/>
              </a:spcBef>
              <a:spcAft>
                <a:spcPts val="0"/>
              </a:spcAft>
              <a:buClr>
                <a:srgbClr val="2B499A"/>
              </a:buClr>
              <a:buSzPts val="2806"/>
              <a:buFont typeface="Calibri"/>
              <a:buNone/>
              <a:defRPr sz="2806" b="0" i="0" u="none" strike="noStrike" cap="none">
                <a:solidFill>
                  <a:srgbClr val="2B499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2456"/>
              <a:buFont typeface="Calibri"/>
              <a:buNone/>
              <a:defRPr sz="2456" b="0" i="0" u="none" strike="noStrike" cap="none">
                <a:solidFill>
                  <a:srgbClr val="2B499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2105"/>
              <a:buFont typeface="Calibri"/>
              <a:buNone/>
              <a:defRPr sz="2105" b="0" i="0" u="none" strike="noStrike" cap="none">
                <a:solidFill>
                  <a:srgbClr val="2B499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754"/>
              <a:buFont typeface="Calibri"/>
              <a:buNone/>
              <a:defRPr sz="1754" b="0" i="0" u="none" strike="noStrike" cap="none">
                <a:solidFill>
                  <a:srgbClr val="2B499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754"/>
              <a:buFont typeface="Calibri"/>
              <a:buNone/>
              <a:defRPr sz="1754" b="0" i="0" u="none" strike="noStrike" cap="none">
                <a:solidFill>
                  <a:srgbClr val="2B499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754"/>
              <a:buFont typeface="Arial"/>
              <a:buNone/>
              <a:defRPr sz="175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754"/>
              <a:buFont typeface="Arial"/>
              <a:buNone/>
              <a:defRPr sz="175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754"/>
              <a:buFont typeface="Arial"/>
              <a:buNone/>
              <a:defRPr sz="175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754"/>
              <a:buFont typeface="Arial"/>
              <a:buNone/>
              <a:defRPr sz="175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1" y="6660669"/>
            <a:ext cx="13439775" cy="950122"/>
          </a:xfrm>
          <a:prstGeom prst="rect">
            <a:avLst/>
          </a:prstGeom>
          <a:solidFill>
            <a:srgbClr val="2B49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50" name="Google Shape;5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66226" y="6846420"/>
            <a:ext cx="1637424" cy="62037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4"/>
          <p:cNvSpPr>
            <a:spLocks noGrp="1"/>
          </p:cNvSpPr>
          <p:nvPr>
            <p:ph type="body" idx="1"/>
          </p:nvPr>
        </p:nvSpPr>
        <p:spPr>
          <a:xfrm>
            <a:off x="9493592" y="4136824"/>
            <a:ext cx="4888973" cy="1632767"/>
          </a:xfrm>
          <a:prstGeom prst="flowChartTerminator">
            <a:avLst/>
          </a:prstGeom>
          <a:solidFill>
            <a:srgbClr val="75BA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77"/>
              </a:spcBef>
              <a:spcAft>
                <a:spcPts val="0"/>
              </a:spcAft>
              <a:buClr>
                <a:schemeClr val="lt1"/>
              </a:buClr>
              <a:buSzPts val="1754"/>
              <a:buFont typeface="Calibri"/>
              <a:buNone/>
              <a:defRPr sz="1754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2" name="Google Shape;52;p4"/>
          <p:cNvGrpSpPr/>
          <p:nvPr/>
        </p:nvGrpSpPr>
        <p:grpSpPr>
          <a:xfrm>
            <a:off x="527714" y="6774425"/>
            <a:ext cx="3080995" cy="1602431"/>
            <a:chOff x="-762995" y="3748964"/>
            <a:chExt cx="10840433" cy="5638275"/>
          </a:xfrm>
        </p:grpSpPr>
        <p:sp>
          <p:nvSpPr>
            <p:cNvPr id="53" name="Google Shape;53;p4"/>
            <p:cNvSpPr/>
            <p:nvPr/>
          </p:nvSpPr>
          <p:spPr>
            <a:xfrm>
              <a:off x="1434533" y="6002592"/>
              <a:ext cx="1274529" cy="1301562"/>
            </a:xfrm>
            <a:prstGeom prst="ellipse">
              <a:avLst/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3687087" y="6008854"/>
              <a:ext cx="5713256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60003" y="3748964"/>
              <a:ext cx="3674115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4463753" y="3798083"/>
              <a:ext cx="3674115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8802909" y="3806941"/>
              <a:ext cx="1274529" cy="1301562"/>
            </a:xfrm>
            <a:prstGeom prst="ellipse">
              <a:avLst/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976500" y="8072119"/>
              <a:ext cx="5713256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-762995" y="6002591"/>
              <a:ext cx="1274529" cy="1301562"/>
            </a:xfrm>
            <a:prstGeom prst="ellipse">
              <a:avLst/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7C81C5-FF6F-4866-9182-2810DE206A62}"/>
              </a:ext>
            </a:extLst>
          </p:cNvPr>
          <p:cNvSpPr/>
          <p:nvPr userDrawn="1"/>
        </p:nvSpPr>
        <p:spPr>
          <a:xfrm>
            <a:off x="0" y="0"/>
            <a:ext cx="13439775" cy="7559675"/>
          </a:xfrm>
          <a:prstGeom prst="rect">
            <a:avLst/>
          </a:prstGeom>
          <a:solidFill>
            <a:srgbClr val="2B4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6"/>
          </a:p>
        </p:txBody>
      </p:sp>
      <p:sp>
        <p:nvSpPr>
          <p:cNvPr id="8" name="Rounded Rectangle 29">
            <a:extLst>
              <a:ext uri="{FF2B5EF4-FFF2-40B4-BE49-F238E27FC236}">
                <a16:creationId xmlns:a16="http://schemas.microsoft.com/office/drawing/2014/main" id="{2FFC42A2-46C2-4922-9773-328F3AD8EC22}"/>
              </a:ext>
            </a:extLst>
          </p:cNvPr>
          <p:cNvSpPr/>
          <p:nvPr userDrawn="1"/>
        </p:nvSpPr>
        <p:spPr>
          <a:xfrm>
            <a:off x="9665559" y="5372668"/>
            <a:ext cx="5170390" cy="1449676"/>
          </a:xfrm>
          <a:prstGeom prst="roundRect">
            <a:avLst>
              <a:gd name="adj" fmla="val 50000"/>
            </a:avLst>
          </a:prstGeom>
          <a:solidFill>
            <a:srgbClr val="75BAD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6EF54A-E752-40FE-93F1-BA1028A26DF5}"/>
              </a:ext>
            </a:extLst>
          </p:cNvPr>
          <p:cNvGrpSpPr/>
          <p:nvPr userDrawn="1"/>
        </p:nvGrpSpPr>
        <p:grpSpPr>
          <a:xfrm>
            <a:off x="-1779825" y="627128"/>
            <a:ext cx="11949884" cy="6215154"/>
            <a:chOff x="-762995" y="3748964"/>
            <a:chExt cx="10840433" cy="5638275"/>
          </a:xfrm>
          <a:solidFill>
            <a:srgbClr val="75BADA">
              <a:alpha val="15000"/>
            </a:srgbClr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5BBF4CF-AEAF-4717-92C5-CA91A2084EE6}"/>
                </a:ext>
              </a:extLst>
            </p:cNvPr>
            <p:cNvSpPr/>
            <p:nvPr/>
          </p:nvSpPr>
          <p:spPr>
            <a:xfrm>
              <a:off x="1434533" y="6002592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  <p:sp>
          <p:nvSpPr>
            <p:cNvPr id="11" name="Rounded Rectangle 49">
              <a:extLst>
                <a:ext uri="{FF2B5EF4-FFF2-40B4-BE49-F238E27FC236}">
                  <a16:creationId xmlns:a16="http://schemas.microsoft.com/office/drawing/2014/main" id="{9C0F7F6E-3C23-4F63-8621-4F601FC43AC1}"/>
                </a:ext>
              </a:extLst>
            </p:cNvPr>
            <p:cNvSpPr/>
            <p:nvPr/>
          </p:nvSpPr>
          <p:spPr>
            <a:xfrm>
              <a:off x="3687087" y="6008854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  <p:sp>
          <p:nvSpPr>
            <p:cNvPr id="12" name="Rounded Rectangle 50">
              <a:extLst>
                <a:ext uri="{FF2B5EF4-FFF2-40B4-BE49-F238E27FC236}">
                  <a16:creationId xmlns:a16="http://schemas.microsoft.com/office/drawing/2014/main" id="{11722B6F-6E74-4622-9563-0A880A03443D}"/>
                </a:ext>
              </a:extLst>
            </p:cNvPr>
            <p:cNvSpPr/>
            <p:nvPr/>
          </p:nvSpPr>
          <p:spPr>
            <a:xfrm>
              <a:off x="160003" y="3748964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  <p:sp>
          <p:nvSpPr>
            <p:cNvPr id="13" name="Rounded Rectangle 51">
              <a:extLst>
                <a:ext uri="{FF2B5EF4-FFF2-40B4-BE49-F238E27FC236}">
                  <a16:creationId xmlns:a16="http://schemas.microsoft.com/office/drawing/2014/main" id="{81AA2602-5AA8-4E87-8E32-AE17177EC9D0}"/>
                </a:ext>
              </a:extLst>
            </p:cNvPr>
            <p:cNvSpPr/>
            <p:nvPr/>
          </p:nvSpPr>
          <p:spPr>
            <a:xfrm>
              <a:off x="4463753" y="3798083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B38F99D-0E97-4AB9-B29D-5EDEB341C2F5}"/>
                </a:ext>
              </a:extLst>
            </p:cNvPr>
            <p:cNvSpPr/>
            <p:nvPr/>
          </p:nvSpPr>
          <p:spPr>
            <a:xfrm>
              <a:off x="8802909" y="380694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  <p:sp>
          <p:nvSpPr>
            <p:cNvPr id="15" name="Rounded Rectangle 53">
              <a:extLst>
                <a:ext uri="{FF2B5EF4-FFF2-40B4-BE49-F238E27FC236}">
                  <a16:creationId xmlns:a16="http://schemas.microsoft.com/office/drawing/2014/main" id="{04A80AC5-7A9C-4F40-AA9F-652F7A82D9D8}"/>
                </a:ext>
              </a:extLst>
            </p:cNvPr>
            <p:cNvSpPr/>
            <p:nvPr/>
          </p:nvSpPr>
          <p:spPr>
            <a:xfrm>
              <a:off x="976500" y="8072119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228A96-FB96-4C03-8A64-583F4CB53F82}"/>
                </a:ext>
              </a:extLst>
            </p:cNvPr>
            <p:cNvSpPr/>
            <p:nvPr/>
          </p:nvSpPr>
          <p:spPr>
            <a:xfrm>
              <a:off x="-762995" y="600259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CABC6A6-C5CB-427A-B9E3-3B96B884E4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1172" y="5570236"/>
            <a:ext cx="2783373" cy="1054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A392C6-5B2A-43CE-8D63-00844E341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801" y="813792"/>
            <a:ext cx="7985584" cy="1072732"/>
          </a:xfrm>
        </p:spPr>
        <p:txBody>
          <a:bodyPr anchor="b">
            <a:normAutofit/>
          </a:bodyPr>
          <a:lstStyle>
            <a:lvl1pPr algn="l">
              <a:defRPr sz="48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5B46ECF-6558-4680-BAD0-C0A035E23A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2582" y="3308517"/>
            <a:ext cx="4965321" cy="1367284"/>
          </a:xfrm>
        </p:spPr>
        <p:txBody>
          <a:bodyPr/>
          <a:lstStyle>
            <a:lvl1pPr marL="0" indent="0">
              <a:buNone/>
              <a:defRPr b="1">
                <a:solidFill>
                  <a:srgbClr val="FFC000"/>
                </a:solidFill>
              </a:defRPr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10D9EA05-6D07-4280-9003-2FF666591CA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73239" y="5372270"/>
            <a:ext cx="4964666" cy="1469937"/>
          </a:xfrm>
        </p:spPr>
        <p:txBody>
          <a:bodyPr/>
          <a:lstStyle>
            <a:lvl1pPr marL="0" indent="0">
              <a:buNone/>
              <a:defRPr>
                <a:solidFill>
                  <a:srgbClr val="FFC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Event date</a:t>
            </a:r>
          </a:p>
          <a:p>
            <a:pPr lvl="0"/>
            <a:r>
              <a:rPr lang="en-US" dirty="0"/>
              <a:t>Location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30012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brush, light&#10;&#10;Description automatically generated">
            <a:extLst>
              <a:ext uri="{FF2B5EF4-FFF2-40B4-BE49-F238E27FC236}">
                <a16:creationId xmlns:a16="http://schemas.microsoft.com/office/drawing/2014/main" id="{AE190A92-4798-F24B-B3DB-254DC526E1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309"/>
          <a:stretch/>
        </p:blipFill>
        <p:spPr>
          <a:xfrm>
            <a:off x="0" y="3"/>
            <a:ext cx="13439775" cy="7559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A392C6-5B2A-43CE-8D63-00844E341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801" y="813792"/>
            <a:ext cx="7985584" cy="1072732"/>
          </a:xfrm>
        </p:spPr>
        <p:txBody>
          <a:bodyPr anchor="b">
            <a:normAutofit/>
          </a:bodyPr>
          <a:lstStyle>
            <a:lvl1pPr algn="l">
              <a:defRPr sz="48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5B46ECF-6558-4680-BAD0-C0A035E23A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2582" y="3308517"/>
            <a:ext cx="4965321" cy="1367284"/>
          </a:xfrm>
        </p:spPr>
        <p:txBody>
          <a:bodyPr/>
          <a:lstStyle>
            <a:lvl1pPr marL="0" indent="0">
              <a:buNone/>
              <a:defRPr b="1">
                <a:solidFill>
                  <a:srgbClr val="FFC000"/>
                </a:solidFill>
              </a:defRPr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60B6CB-E4F0-2540-9723-A4F304A136E6}"/>
              </a:ext>
            </a:extLst>
          </p:cNvPr>
          <p:cNvGrpSpPr/>
          <p:nvPr userDrawn="1"/>
        </p:nvGrpSpPr>
        <p:grpSpPr>
          <a:xfrm>
            <a:off x="9941974" y="1128051"/>
            <a:ext cx="3497802" cy="1449676"/>
            <a:chOff x="6576141" y="767510"/>
            <a:chExt cx="2379794" cy="98634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5364F8E-85A0-654B-A850-8291A2DB2117}"/>
                </a:ext>
              </a:extLst>
            </p:cNvPr>
            <p:cNvSpPr/>
            <p:nvPr/>
          </p:nvSpPr>
          <p:spPr bwMode="auto">
            <a:xfrm>
              <a:off x="8145294" y="767510"/>
              <a:ext cx="810641" cy="986340"/>
            </a:xfrm>
            <a:prstGeom prst="rect">
              <a:avLst/>
            </a:prstGeom>
            <a:solidFill>
              <a:srgbClr val="2B499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34389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58" b="0" i="0" u="none" strike="noStrike" cap="none" normalizeH="0" baseline="0" dirty="0" err="1">
                <a:ln>
                  <a:noFill/>
                </a:ln>
                <a:solidFill>
                  <a:schemeClr val="accent3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32" name="Rounded Rectangle 29">
              <a:extLst>
                <a:ext uri="{FF2B5EF4-FFF2-40B4-BE49-F238E27FC236}">
                  <a16:creationId xmlns:a16="http://schemas.microsoft.com/office/drawing/2014/main" id="{46B5EBCD-3BFC-2848-B521-EDF24064F6F7}"/>
                </a:ext>
              </a:extLst>
            </p:cNvPr>
            <p:cNvSpPr/>
            <p:nvPr/>
          </p:nvSpPr>
          <p:spPr>
            <a:xfrm>
              <a:off x="6576141" y="767510"/>
              <a:ext cx="2142471" cy="986340"/>
            </a:xfrm>
            <a:prstGeom prst="roundRect">
              <a:avLst>
                <a:gd name="adj" fmla="val 50000"/>
              </a:avLst>
            </a:prstGeom>
            <a:solidFill>
              <a:srgbClr val="2B49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F05CDEB9-A434-C94D-90A0-D2C6274F3B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7588" y="1313174"/>
            <a:ext cx="2783373" cy="105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425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883F-FBE7-664E-8EC3-93B62190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BAA619-5BED-4648-ABDE-944DB6993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Rupert Lueck - Insights on EOSC Governance &amp; Structure - EOSC Consultation Day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A554D-7C8D-824B-AE1D-1F09844A50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D854BC-1D07-4F76-AEA2-90FFE6F7B7E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FA004-C11E-F24B-BB13-A57A5284220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9655" y="1362900"/>
            <a:ext cx="11895135" cy="53894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13489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883F-FBE7-664E-8EC3-93B62190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BAA619-5BED-4648-ABDE-944DB6993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Rupert Lueck - Insights on EOSC Governance &amp; Structure - EOSC Consultation Day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A554D-7C8D-824B-AE1D-1F09844A50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D854BC-1D07-4F76-AEA2-90FFE6F7B7E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FA004-C11E-F24B-BB13-A57A5284220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9654" y="1362900"/>
            <a:ext cx="5820375" cy="53894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4B29A2-B800-7C47-8765-CEB5CD339D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96375" y="1362609"/>
            <a:ext cx="5907351" cy="538976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1832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883F-FBE7-664E-8EC3-93B62190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BAA619-5BED-4648-ABDE-944DB69930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Rupert Lueck - Insights on EOSC Governance &amp; Structure - EOSC Consultation Day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A554D-7C8D-824B-AE1D-1F09844A50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ED854BC-1D07-4F76-AEA2-90FFE6F7B7E5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1479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883F-FBE7-664E-8EC3-93B62190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FA004-C11E-F24B-BB13-A57A5284220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9655" y="1365796"/>
            <a:ext cx="11895135" cy="59985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A4014-86B5-834E-AD0A-A329461C6357}"/>
              </a:ext>
            </a:extLst>
          </p:cNvPr>
          <p:cNvGrpSpPr/>
          <p:nvPr userDrawn="1"/>
        </p:nvGrpSpPr>
        <p:grpSpPr>
          <a:xfrm>
            <a:off x="810276" y="1246003"/>
            <a:ext cx="11893451" cy="0"/>
            <a:chOff x="735048" y="1564938"/>
            <a:chExt cx="10789240" cy="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A29B66D-0DE2-C441-A282-4CF60E647D0B}"/>
                </a:ext>
              </a:extLst>
            </p:cNvPr>
            <p:cNvCxnSpPr>
              <a:cxnSpLocks/>
            </p:cNvCxnSpPr>
            <p:nvPr/>
          </p:nvCxnSpPr>
          <p:spPr>
            <a:xfrm>
              <a:off x="735048" y="1564938"/>
              <a:ext cx="3919248" cy="0"/>
            </a:xfrm>
            <a:prstGeom prst="line">
              <a:avLst/>
            </a:prstGeom>
            <a:ln w="38100">
              <a:solidFill>
                <a:srgbClr val="0DB8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51B651F-E762-FE4E-988B-4E94423BA8AF}"/>
                </a:ext>
              </a:extLst>
            </p:cNvPr>
            <p:cNvCxnSpPr>
              <a:cxnSpLocks/>
            </p:cNvCxnSpPr>
            <p:nvPr/>
          </p:nvCxnSpPr>
          <p:spPr>
            <a:xfrm>
              <a:off x="4096512" y="1564938"/>
              <a:ext cx="3721608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D826B0-041E-3745-A282-2AC566074359}"/>
                </a:ext>
              </a:extLst>
            </p:cNvPr>
            <p:cNvCxnSpPr>
              <a:cxnSpLocks/>
            </p:cNvCxnSpPr>
            <p:nvPr/>
          </p:nvCxnSpPr>
          <p:spPr>
            <a:xfrm>
              <a:off x="7754112" y="1564938"/>
              <a:ext cx="3770176" cy="0"/>
            </a:xfrm>
            <a:prstGeom prst="line">
              <a:avLst/>
            </a:prstGeom>
            <a:ln w="38100">
              <a:solidFill>
                <a:srgbClr val="2B49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15538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883F-FBE7-664E-8EC3-93B62190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4A4014-86B5-834E-AD0A-A329461C6357}"/>
              </a:ext>
            </a:extLst>
          </p:cNvPr>
          <p:cNvGrpSpPr/>
          <p:nvPr userDrawn="1"/>
        </p:nvGrpSpPr>
        <p:grpSpPr>
          <a:xfrm>
            <a:off x="810276" y="1246003"/>
            <a:ext cx="11893451" cy="0"/>
            <a:chOff x="735048" y="1564938"/>
            <a:chExt cx="10789240" cy="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A29B66D-0DE2-C441-A282-4CF60E647D0B}"/>
                </a:ext>
              </a:extLst>
            </p:cNvPr>
            <p:cNvCxnSpPr>
              <a:cxnSpLocks/>
            </p:cNvCxnSpPr>
            <p:nvPr/>
          </p:nvCxnSpPr>
          <p:spPr>
            <a:xfrm>
              <a:off x="735048" y="1564938"/>
              <a:ext cx="3919248" cy="0"/>
            </a:xfrm>
            <a:prstGeom prst="line">
              <a:avLst/>
            </a:prstGeom>
            <a:ln w="38100">
              <a:solidFill>
                <a:srgbClr val="0DB8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51B651F-E762-FE4E-988B-4E94423BA8AF}"/>
                </a:ext>
              </a:extLst>
            </p:cNvPr>
            <p:cNvCxnSpPr>
              <a:cxnSpLocks/>
            </p:cNvCxnSpPr>
            <p:nvPr/>
          </p:nvCxnSpPr>
          <p:spPr>
            <a:xfrm>
              <a:off x="4096512" y="1564938"/>
              <a:ext cx="3721608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D826B0-041E-3745-A282-2AC566074359}"/>
                </a:ext>
              </a:extLst>
            </p:cNvPr>
            <p:cNvCxnSpPr>
              <a:cxnSpLocks/>
            </p:cNvCxnSpPr>
            <p:nvPr/>
          </p:nvCxnSpPr>
          <p:spPr>
            <a:xfrm>
              <a:off x="7754112" y="1564938"/>
              <a:ext cx="3770176" cy="0"/>
            </a:xfrm>
            <a:prstGeom prst="line">
              <a:avLst/>
            </a:prstGeom>
            <a:ln w="38100">
              <a:solidFill>
                <a:srgbClr val="2B49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81959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0883F-FBE7-664E-8EC3-93B62190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1856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488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3995CAD-BD30-6C40-BC05-5A8CAF067513}"/>
              </a:ext>
            </a:extLst>
          </p:cNvPr>
          <p:cNvSpPr/>
          <p:nvPr userDrawn="1"/>
        </p:nvSpPr>
        <p:spPr>
          <a:xfrm>
            <a:off x="0" y="0"/>
            <a:ext cx="13439775" cy="7559675"/>
          </a:xfrm>
          <a:prstGeom prst="rect">
            <a:avLst/>
          </a:prstGeom>
          <a:solidFill>
            <a:srgbClr val="2B4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6"/>
          </a:p>
        </p:txBody>
      </p:sp>
      <p:sp>
        <p:nvSpPr>
          <p:cNvPr id="6" name="Rounded Rectangle 29">
            <a:extLst>
              <a:ext uri="{FF2B5EF4-FFF2-40B4-BE49-F238E27FC236}">
                <a16:creationId xmlns:a16="http://schemas.microsoft.com/office/drawing/2014/main" id="{8E84AC95-C44C-2B45-A502-4B58CBA18913}"/>
              </a:ext>
            </a:extLst>
          </p:cNvPr>
          <p:cNvSpPr/>
          <p:nvPr userDrawn="1"/>
        </p:nvSpPr>
        <p:spPr>
          <a:xfrm>
            <a:off x="9665559" y="5372668"/>
            <a:ext cx="5170390" cy="1449676"/>
          </a:xfrm>
          <a:prstGeom prst="roundRect">
            <a:avLst>
              <a:gd name="adj" fmla="val 50000"/>
            </a:avLst>
          </a:prstGeom>
          <a:solidFill>
            <a:srgbClr val="75BAD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6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301C87-DF1B-444C-8729-173AFE5027B8}"/>
              </a:ext>
            </a:extLst>
          </p:cNvPr>
          <p:cNvGrpSpPr/>
          <p:nvPr userDrawn="1"/>
        </p:nvGrpSpPr>
        <p:grpSpPr>
          <a:xfrm>
            <a:off x="-1779825" y="672262"/>
            <a:ext cx="11949884" cy="6215154"/>
            <a:chOff x="-762995" y="3748964"/>
            <a:chExt cx="10840433" cy="5638275"/>
          </a:xfrm>
          <a:solidFill>
            <a:srgbClr val="75BADA">
              <a:alpha val="15000"/>
            </a:srgbClr>
          </a:solid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C62BCFA-D14E-8C49-932A-481EF167AD0B}"/>
                </a:ext>
              </a:extLst>
            </p:cNvPr>
            <p:cNvSpPr/>
            <p:nvPr/>
          </p:nvSpPr>
          <p:spPr>
            <a:xfrm>
              <a:off x="1434533" y="6002592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  <p:sp>
          <p:nvSpPr>
            <p:cNvPr id="9" name="Rounded Rectangle 49">
              <a:extLst>
                <a:ext uri="{FF2B5EF4-FFF2-40B4-BE49-F238E27FC236}">
                  <a16:creationId xmlns:a16="http://schemas.microsoft.com/office/drawing/2014/main" id="{211C2296-9818-5749-B668-876961DCF870}"/>
                </a:ext>
              </a:extLst>
            </p:cNvPr>
            <p:cNvSpPr/>
            <p:nvPr/>
          </p:nvSpPr>
          <p:spPr>
            <a:xfrm>
              <a:off x="3687087" y="6008854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  <p:sp>
          <p:nvSpPr>
            <p:cNvPr id="10" name="Rounded Rectangle 50">
              <a:extLst>
                <a:ext uri="{FF2B5EF4-FFF2-40B4-BE49-F238E27FC236}">
                  <a16:creationId xmlns:a16="http://schemas.microsoft.com/office/drawing/2014/main" id="{291C69FC-588A-8946-ACEF-F49E48894DAD}"/>
                </a:ext>
              </a:extLst>
            </p:cNvPr>
            <p:cNvSpPr/>
            <p:nvPr/>
          </p:nvSpPr>
          <p:spPr>
            <a:xfrm>
              <a:off x="160003" y="3748964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  <p:sp>
          <p:nvSpPr>
            <p:cNvPr id="11" name="Rounded Rectangle 51">
              <a:extLst>
                <a:ext uri="{FF2B5EF4-FFF2-40B4-BE49-F238E27FC236}">
                  <a16:creationId xmlns:a16="http://schemas.microsoft.com/office/drawing/2014/main" id="{F977F80F-F62D-734C-832C-231E6282D0A5}"/>
                </a:ext>
              </a:extLst>
            </p:cNvPr>
            <p:cNvSpPr/>
            <p:nvPr/>
          </p:nvSpPr>
          <p:spPr>
            <a:xfrm>
              <a:off x="4463753" y="3798083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E7B7BD8-D4D8-7647-B12B-D6916458F84E}"/>
                </a:ext>
              </a:extLst>
            </p:cNvPr>
            <p:cNvSpPr/>
            <p:nvPr/>
          </p:nvSpPr>
          <p:spPr>
            <a:xfrm>
              <a:off x="8802909" y="380694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  <p:sp>
          <p:nvSpPr>
            <p:cNvPr id="13" name="Rounded Rectangle 53">
              <a:extLst>
                <a:ext uri="{FF2B5EF4-FFF2-40B4-BE49-F238E27FC236}">
                  <a16:creationId xmlns:a16="http://schemas.microsoft.com/office/drawing/2014/main" id="{03688798-2A87-0845-987F-4EDE5DD36098}"/>
                </a:ext>
              </a:extLst>
            </p:cNvPr>
            <p:cNvSpPr/>
            <p:nvPr/>
          </p:nvSpPr>
          <p:spPr>
            <a:xfrm>
              <a:off x="976500" y="8072119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0569BBE-E475-A94F-924F-FD36E8F264FD}"/>
                </a:ext>
              </a:extLst>
            </p:cNvPr>
            <p:cNvSpPr/>
            <p:nvPr/>
          </p:nvSpPr>
          <p:spPr>
            <a:xfrm>
              <a:off x="-762995" y="600259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FD01079-32CD-8542-A24C-2F1729DCA0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1172" y="5570236"/>
            <a:ext cx="2783373" cy="105454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914CC75E-4F13-974E-B142-842A0C561B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862" y="3149798"/>
            <a:ext cx="11303855" cy="14800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6614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Any Questions</a:t>
            </a:r>
            <a:endParaRPr lang="en-GB" dirty="0"/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E132E724-6D4D-7C44-991E-A221FC8383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2860" y="2759854"/>
            <a:ext cx="6297972" cy="62040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968" b="1">
                <a:solidFill>
                  <a:srgbClr val="FFC000"/>
                </a:solidFill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8DF8CCBC-C60D-3B4F-BCB8-53B9C6AF35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2860" y="5583765"/>
            <a:ext cx="6297972" cy="12324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646" b="0">
                <a:solidFill>
                  <a:srgbClr val="FFC000"/>
                </a:solidFill>
              </a:defRPr>
            </a:lvl1pPr>
          </a:lstStyle>
          <a:p>
            <a:pPr lvl="0"/>
            <a:r>
              <a:rPr lang="en-US" dirty="0"/>
              <a:t>Enter links, contact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2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 txBox="1">
            <a:spLocks noGrp="1"/>
          </p:cNvSpPr>
          <p:nvPr>
            <p:ph type="title"/>
          </p:nvPr>
        </p:nvSpPr>
        <p:spPr>
          <a:xfrm>
            <a:off x="923985" y="402485"/>
            <a:ext cx="11591806" cy="1003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715B"/>
              </a:buClr>
              <a:buSzPts val="3508"/>
              <a:buFont typeface="Calibri"/>
              <a:buNone/>
              <a:defRPr sz="3508" b="1">
                <a:solidFill>
                  <a:srgbClr val="FF715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1"/>
          </p:nvPr>
        </p:nvSpPr>
        <p:spPr>
          <a:xfrm>
            <a:off x="923985" y="1406476"/>
            <a:ext cx="5711905" cy="5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4556" algn="l">
              <a:lnSpc>
                <a:spcPct val="150000"/>
              </a:lnSpc>
              <a:spcBef>
                <a:spcPts val="877"/>
              </a:spcBef>
              <a:spcAft>
                <a:spcPts val="0"/>
              </a:spcAft>
              <a:buClr>
                <a:srgbClr val="FFC000"/>
              </a:buClr>
              <a:buSzPts val="2456"/>
              <a:buFont typeface="Calibri"/>
              <a:buChar char="•"/>
              <a:defRPr b="0">
                <a:solidFill>
                  <a:srgbClr val="2B499A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body" idx="2"/>
          </p:nvPr>
        </p:nvSpPr>
        <p:spPr>
          <a:xfrm>
            <a:off x="6803886" y="1406476"/>
            <a:ext cx="5711905" cy="5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4556" algn="l">
              <a:lnSpc>
                <a:spcPct val="150000"/>
              </a:lnSpc>
              <a:spcBef>
                <a:spcPts val="877"/>
              </a:spcBef>
              <a:spcAft>
                <a:spcPts val="0"/>
              </a:spcAft>
              <a:buClr>
                <a:srgbClr val="FFC000"/>
              </a:buClr>
              <a:buSzPts val="2456"/>
              <a:buFont typeface="Calibri"/>
              <a:buChar char="•"/>
              <a:defRPr sz="2456" b="0">
                <a:solidFill>
                  <a:srgbClr val="2B499A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1" y="6685752"/>
            <a:ext cx="13439775" cy="950122"/>
          </a:xfrm>
          <a:prstGeom prst="rect">
            <a:avLst/>
          </a:prstGeom>
          <a:solidFill>
            <a:srgbClr val="2B49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65" name="Google Shape;6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66226" y="6870418"/>
            <a:ext cx="1637424" cy="620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5"/>
          <p:cNvGrpSpPr/>
          <p:nvPr/>
        </p:nvGrpSpPr>
        <p:grpSpPr>
          <a:xfrm>
            <a:off x="923985" y="1406474"/>
            <a:ext cx="11893450" cy="0"/>
            <a:chOff x="735048" y="1564938"/>
            <a:chExt cx="10789240" cy="0"/>
          </a:xfrm>
        </p:grpSpPr>
        <p:cxnSp>
          <p:nvCxnSpPr>
            <p:cNvPr id="67" name="Google Shape;67;p5"/>
            <p:cNvCxnSpPr/>
            <p:nvPr/>
          </p:nvCxnSpPr>
          <p:spPr>
            <a:xfrm>
              <a:off x="735048" y="1564938"/>
              <a:ext cx="3919248" cy="0"/>
            </a:xfrm>
            <a:prstGeom prst="straightConnector1">
              <a:avLst/>
            </a:prstGeom>
            <a:noFill/>
            <a:ln w="38100" cap="flat" cmpd="sng">
              <a:solidFill>
                <a:srgbClr val="0DB8E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5"/>
            <p:cNvCxnSpPr/>
            <p:nvPr/>
          </p:nvCxnSpPr>
          <p:spPr>
            <a:xfrm>
              <a:off x="4096512" y="1564938"/>
              <a:ext cx="3721608" cy="0"/>
            </a:xfrm>
            <a:prstGeom prst="straightConnector1">
              <a:avLst/>
            </a:prstGeom>
            <a:noFill/>
            <a:ln w="38100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" name="Google Shape;69;p5"/>
            <p:cNvCxnSpPr/>
            <p:nvPr/>
          </p:nvCxnSpPr>
          <p:spPr>
            <a:xfrm>
              <a:off x="7754112" y="1564938"/>
              <a:ext cx="3770176" cy="0"/>
            </a:xfrm>
            <a:prstGeom prst="straightConnector1">
              <a:avLst/>
            </a:prstGeom>
            <a:noFill/>
            <a:ln w="38100" cap="flat" cmpd="sng">
              <a:solidFill>
                <a:srgbClr val="2B499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0" name="Google Shape;70;p5"/>
          <p:cNvGrpSpPr/>
          <p:nvPr/>
        </p:nvGrpSpPr>
        <p:grpSpPr>
          <a:xfrm>
            <a:off x="527714" y="6774425"/>
            <a:ext cx="3080995" cy="1602431"/>
            <a:chOff x="-762995" y="3748964"/>
            <a:chExt cx="10840433" cy="5638275"/>
          </a:xfrm>
        </p:grpSpPr>
        <p:sp>
          <p:nvSpPr>
            <p:cNvPr id="71" name="Google Shape;71;p5"/>
            <p:cNvSpPr/>
            <p:nvPr/>
          </p:nvSpPr>
          <p:spPr>
            <a:xfrm>
              <a:off x="1434533" y="6002592"/>
              <a:ext cx="1274529" cy="1301562"/>
            </a:xfrm>
            <a:prstGeom prst="ellipse">
              <a:avLst/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3687087" y="6008854"/>
              <a:ext cx="5713256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60003" y="3748964"/>
              <a:ext cx="3674115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4463753" y="3798083"/>
              <a:ext cx="3674115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802909" y="3806941"/>
              <a:ext cx="1274529" cy="1301562"/>
            </a:xfrm>
            <a:prstGeom prst="ellipse">
              <a:avLst/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976500" y="8072119"/>
              <a:ext cx="5713256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-762995" y="6002591"/>
              <a:ext cx="1274529" cy="1301562"/>
            </a:xfrm>
            <a:prstGeom prst="ellipse">
              <a:avLst/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AF525-7252-0443-94FB-1D3E18E8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FAFD4-68BC-5F47-9F70-AB6E7D517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92BDF-F803-A347-AF16-02F13A8CB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71A2E-FB86-CB4B-9697-EC4845879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Rupert Lueck - Insights on EOSC Governance &amp; Structure - EOSC Consultation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D8A6F-3406-8F4F-8BE7-05FF79B6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E7F5C-7C43-4E46-A1B2-3B3C9CC41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33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5BE48-722B-43F1-AC62-3B5DB713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76" y="241041"/>
            <a:ext cx="11705515" cy="972863"/>
          </a:xfrm>
        </p:spPr>
        <p:txBody>
          <a:bodyPr anchor="b" anchorCtr="0">
            <a:normAutofit/>
          </a:bodyPr>
          <a:lstStyle>
            <a:lvl1pPr>
              <a:defRPr sz="3968" b="0">
                <a:solidFill>
                  <a:srgbClr val="FF715B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8A750-0A09-444A-B7F9-99661E2C6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0042" y="1426531"/>
            <a:ext cx="11705515" cy="5040962"/>
          </a:xfrm>
        </p:spPr>
        <p:txBody>
          <a:bodyPr/>
          <a:lstStyle>
            <a:lvl1pPr marL="377979" indent="-377979" algn="l">
              <a:lnSpc>
                <a:spcPct val="100000"/>
              </a:lnSpc>
              <a:buClr>
                <a:srgbClr val="FFC000"/>
              </a:buClr>
              <a:buFont typeface="Arial" panose="020B0604020202020204" pitchFamily="34" charset="0"/>
              <a:buChar char="•"/>
              <a:defRPr lang="en-GB" sz="2646" b="0" kern="1200" dirty="0">
                <a:solidFill>
                  <a:srgbClr val="2B499A"/>
                </a:solidFill>
                <a:latin typeface="+mn-lt"/>
                <a:ea typeface="+mn-ea"/>
                <a:cs typeface="+mn-cs"/>
              </a:defRPr>
            </a:lvl1pPr>
            <a:lvl2pPr marL="699409" indent="-457344">
              <a:buNone/>
              <a:tabLst/>
              <a:defRPr sz="2646">
                <a:solidFill>
                  <a:srgbClr val="2B499A"/>
                </a:solidFill>
              </a:defRPr>
            </a:lvl2pPr>
            <a:lvl3pPr marL="1226681" indent="-1226681">
              <a:lnSpc>
                <a:spcPct val="100000"/>
              </a:lnSpc>
              <a:buFont typeface="Calibri" panose="020F0502020204030204" pitchFamily="34" charset="0"/>
              <a:buNone/>
              <a:tabLst/>
              <a:defRPr lang="en-GB" sz="2646" b="0" kern="1200" dirty="0">
                <a:solidFill>
                  <a:srgbClr val="2B499A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en-US" dirty="0" err="1"/>
              <a:t>Sksks</a:t>
            </a:r>
            <a:endParaRPr lang="en-US" dirty="0"/>
          </a:p>
          <a:p>
            <a:pPr lvl="0"/>
            <a:r>
              <a:rPr lang="en-US" dirty="0" err="1"/>
              <a:t>Slslsls</a:t>
            </a:r>
            <a:endParaRPr lang="en-US" dirty="0"/>
          </a:p>
          <a:p>
            <a:pPr lvl="0"/>
            <a:endParaRPr lang="en-US" dirty="0"/>
          </a:p>
          <a:p>
            <a:pPr lvl="2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9842F7-8F48-1540-B2E2-A75936313503}"/>
              </a:ext>
            </a:extLst>
          </p:cNvPr>
          <p:cNvGrpSpPr/>
          <p:nvPr userDrawn="1"/>
        </p:nvGrpSpPr>
        <p:grpSpPr>
          <a:xfrm>
            <a:off x="810276" y="1246002"/>
            <a:ext cx="11893451" cy="0"/>
            <a:chOff x="735048" y="1564938"/>
            <a:chExt cx="10789240" cy="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C2B5664-4CAD-624E-87F0-03EBAF691299}"/>
                </a:ext>
              </a:extLst>
            </p:cNvPr>
            <p:cNvCxnSpPr>
              <a:cxnSpLocks/>
            </p:cNvCxnSpPr>
            <p:nvPr/>
          </p:nvCxnSpPr>
          <p:spPr>
            <a:xfrm>
              <a:off x="735048" y="1564938"/>
              <a:ext cx="3919248" cy="0"/>
            </a:xfrm>
            <a:prstGeom prst="line">
              <a:avLst/>
            </a:prstGeom>
            <a:ln w="38100">
              <a:solidFill>
                <a:srgbClr val="0DB8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6BD8077-EBE5-4443-9D99-653FFD194CED}"/>
                </a:ext>
              </a:extLst>
            </p:cNvPr>
            <p:cNvCxnSpPr>
              <a:cxnSpLocks/>
            </p:cNvCxnSpPr>
            <p:nvPr/>
          </p:nvCxnSpPr>
          <p:spPr>
            <a:xfrm>
              <a:off x="4096512" y="1564938"/>
              <a:ext cx="3721608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D022C5-0277-8043-9A4A-4EB27B40D975}"/>
                </a:ext>
              </a:extLst>
            </p:cNvPr>
            <p:cNvCxnSpPr>
              <a:cxnSpLocks/>
            </p:cNvCxnSpPr>
            <p:nvPr/>
          </p:nvCxnSpPr>
          <p:spPr>
            <a:xfrm>
              <a:off x="7754112" y="1564938"/>
              <a:ext cx="3770176" cy="0"/>
            </a:xfrm>
            <a:prstGeom prst="line">
              <a:avLst/>
            </a:prstGeom>
            <a:ln w="38100">
              <a:solidFill>
                <a:srgbClr val="2B49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E01562-2F7F-7143-9C02-C3A1F01365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Rupert Lueck - Insights on EOSC Governance &amp; Structure - EOSC Consultation Day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B08E7-E7EE-824F-94A9-09783A9FD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55C38C-FDCE-2240-84C5-2009F36ED9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4244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84">
            <a:extLst>
              <a:ext uri="{FF2B5EF4-FFF2-40B4-BE49-F238E27FC236}">
                <a16:creationId xmlns:a16="http://schemas.microsoft.com/office/drawing/2014/main" id="{7D0A560D-00EB-4626-8D38-7434534A4948}"/>
              </a:ext>
            </a:extLst>
          </p:cNvPr>
          <p:cNvSpPr/>
          <p:nvPr userDrawn="1"/>
        </p:nvSpPr>
        <p:spPr bwMode="auto">
          <a:xfrm>
            <a:off x="0" y="1278613"/>
            <a:ext cx="13439775" cy="55180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4394" tIns="67197" rIns="134394" bIns="6719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34385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527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BD0F621F-7E18-465E-BB30-5BE1EB0F9E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08" y="1281530"/>
            <a:ext cx="12381626" cy="5527431"/>
          </a:xfrm>
          <a:prstGeom prst="rect">
            <a:avLst/>
          </a:prstGeom>
        </p:spPr>
        <p:txBody>
          <a:bodyPr tIns="72000"/>
          <a:lstStyle>
            <a:lvl1pPr>
              <a:buClr>
                <a:srgbClr val="529A43"/>
              </a:buClr>
              <a:defRPr sz="2425">
                <a:solidFill>
                  <a:schemeClr val="tx1"/>
                </a:solidFill>
              </a:defRPr>
            </a:lvl1pPr>
            <a:lvl2pPr>
              <a:buClr>
                <a:srgbClr val="529A43"/>
              </a:buClr>
              <a:defRPr sz="1984">
                <a:solidFill>
                  <a:schemeClr val="tx1"/>
                </a:solidFill>
              </a:defRPr>
            </a:lvl2pPr>
            <a:lvl3pPr marL="1343858" indent="0">
              <a:buClr>
                <a:srgbClr val="529A43"/>
              </a:buClr>
              <a:buNone/>
              <a:defRPr>
                <a:solidFill>
                  <a:schemeClr val="accent4"/>
                </a:solidFill>
              </a:defRPr>
            </a:lvl3pPr>
            <a:lvl4pPr>
              <a:buClr>
                <a:srgbClr val="529A43"/>
              </a:buClr>
              <a:defRPr>
                <a:solidFill>
                  <a:schemeClr val="accent4"/>
                </a:solidFill>
              </a:defRPr>
            </a:lvl4pPr>
            <a:lvl5pPr>
              <a:buClr>
                <a:srgbClr val="529A43"/>
              </a:buCl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93E804-468D-4EDB-958B-C2288F74F0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3994" y="7042165"/>
            <a:ext cx="703488" cy="251989"/>
          </a:xfrm>
          <a:prstGeom prst="rect">
            <a:avLst/>
          </a:prstGeom>
        </p:spPr>
        <p:txBody>
          <a:bodyPr/>
          <a:lstStyle>
            <a:lvl1pPr>
              <a:defRPr sz="1102">
                <a:solidFill>
                  <a:schemeClr val="tx1"/>
                </a:solidFill>
                <a:latin typeface="+mn-lt"/>
              </a:defRPr>
            </a:lvl1pPr>
          </a:lstStyle>
          <a:p>
            <a:fld id="{46DF9A9C-341B-4E70-B1C2-00AFB8ED94F9}" type="slidenum">
              <a:rPr lang="de-DE" altLang="de-DE" smtClean="0"/>
              <a:pPr/>
              <a:t>‹#›</a:t>
            </a:fld>
            <a:endParaRPr lang="de-DE" altLang="de-DE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619D8-5C8C-49FE-B26D-9082B63B10EE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xfrm>
            <a:off x="1322979" y="7042165"/>
            <a:ext cx="2463959" cy="251989"/>
          </a:xfrm>
          <a:prstGeom prst="rect">
            <a:avLst/>
          </a:prstGeom>
        </p:spPr>
        <p:txBody>
          <a:bodyPr/>
          <a:lstStyle>
            <a:lvl1pPr>
              <a:defRPr sz="1102">
                <a:solidFill>
                  <a:schemeClr val="tx1"/>
                </a:solidFill>
                <a:latin typeface="+mn-lt"/>
              </a:defRPr>
            </a:lvl1pPr>
          </a:lstStyle>
          <a:p>
            <a:endParaRPr lang="de-DE" altLang="de-DE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CB8C323-B869-4B3C-A9AD-BEDC2E85FD6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7348742" y="7042165"/>
            <a:ext cx="3522078" cy="251989"/>
          </a:xfrm>
          <a:prstGeom prst="rect">
            <a:avLst/>
          </a:prstGeom>
        </p:spPr>
        <p:txBody>
          <a:bodyPr/>
          <a:lstStyle>
            <a:lvl1pPr>
              <a:defRPr sz="1102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/>
              <a:t>Rupert Lueck - Insights on EOSC Governance &amp; Structure - EOSC Consultation Day</a:t>
            </a:r>
            <a:endParaRPr lang="de-DE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D843A18-99C6-4D44-B1C2-80825B56D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27" y="103382"/>
            <a:ext cx="12385126" cy="1175231"/>
          </a:xfrm>
          <a:prstGeom prst="rect">
            <a:avLst/>
          </a:prstGeom>
        </p:spPr>
        <p:txBody>
          <a:bodyPr anchor="ctr"/>
          <a:lstStyle>
            <a:lvl1pPr>
              <a:defRPr sz="3527" b="1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063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913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618">
          <p15:clr>
            <a:srgbClr val="FBAE40"/>
          </p15:clr>
        </p15:guide>
        <p15:guide id="4" orient="horz" pos="2323">
          <p15:clr>
            <a:srgbClr val="FBAE40"/>
          </p15:clr>
        </p15:guide>
        <p15:guide id="5" orient="horz" pos="2028">
          <p15:clr>
            <a:srgbClr val="FBAE40"/>
          </p15:clr>
        </p15:guide>
        <p15:guide id="6" orient="horz" pos="1733">
          <p15:clr>
            <a:srgbClr val="FBAE40"/>
          </p15:clr>
        </p15:guide>
        <p15:guide id="7" orient="horz" pos="1439">
          <p15:clr>
            <a:srgbClr val="FBAE40"/>
          </p15:clr>
        </p15:guide>
        <p15:guide id="8" orient="horz" pos="1144">
          <p15:clr>
            <a:srgbClr val="FBAE40"/>
          </p15:clr>
        </p15:guide>
        <p15:guide id="9" orient="horz" pos="849">
          <p15:clr>
            <a:srgbClr val="FBAE40"/>
          </p15:clr>
        </p15:guide>
        <p15:guide id="10" orient="horz" pos="548">
          <p15:clr>
            <a:srgbClr val="FBAE40"/>
          </p15:clr>
        </p15:guide>
        <p15:guide id="11" orient="horz" pos="259">
          <p15:clr>
            <a:srgbClr val="FBAE40"/>
          </p15:clr>
        </p15:guide>
        <p15:guide id="12" pos="3175">
          <p15:clr>
            <a:srgbClr val="FBAE40"/>
          </p15:clr>
        </p15:guide>
        <p15:guide id="13" pos="3470">
          <p15:clr>
            <a:srgbClr val="FBAE40"/>
          </p15:clr>
        </p15:guide>
        <p15:guide id="14" pos="3765">
          <p15:clr>
            <a:srgbClr val="FBAE40"/>
          </p15:clr>
        </p15:guide>
        <p15:guide id="15" pos="4059">
          <p15:clr>
            <a:srgbClr val="FBAE40"/>
          </p15:clr>
        </p15:guide>
        <p15:guide id="16" pos="4354">
          <p15:clr>
            <a:srgbClr val="FBAE40"/>
          </p15:clr>
        </p15:guide>
        <p15:guide id="17" pos="4649">
          <p15:clr>
            <a:srgbClr val="FBAE40"/>
          </p15:clr>
        </p15:guide>
        <p15:guide id="18" pos="4944">
          <p15:clr>
            <a:srgbClr val="FBAE40"/>
          </p15:clr>
        </p15:guide>
        <p15:guide id="19" pos="5239">
          <p15:clr>
            <a:srgbClr val="FBAE40"/>
          </p15:clr>
        </p15:guide>
        <p15:guide id="20" pos="5534">
          <p15:clr>
            <a:srgbClr val="FBAE40"/>
          </p15:clr>
        </p15:guide>
        <p15:guide id="21" pos="2585">
          <p15:clr>
            <a:srgbClr val="FBAE40"/>
          </p15:clr>
        </p15:guide>
        <p15:guide id="22" pos="2290">
          <p15:clr>
            <a:srgbClr val="FBAE40"/>
          </p15:clr>
        </p15:guide>
        <p15:guide id="23" pos="1995">
          <p15:clr>
            <a:srgbClr val="FBAE40"/>
          </p15:clr>
        </p15:guide>
        <p15:guide id="24" pos="1701">
          <p15:clr>
            <a:srgbClr val="FBAE40"/>
          </p15:clr>
        </p15:guide>
        <p15:guide id="25" pos="1406">
          <p15:clr>
            <a:srgbClr val="FBAE40"/>
          </p15:clr>
        </p15:guide>
        <p15:guide id="26" pos="1111">
          <p15:clr>
            <a:srgbClr val="FBAE40"/>
          </p15:clr>
        </p15:guide>
        <p15:guide id="27" pos="816">
          <p15:clr>
            <a:srgbClr val="FBAE40"/>
          </p15:clr>
        </p15:guide>
        <p15:guide id="28" pos="521">
          <p15:clr>
            <a:srgbClr val="FBAE40"/>
          </p15:clr>
        </p15:guide>
        <p15:guide id="29" pos="22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9_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>
            <a:spLocks noGrp="1"/>
          </p:cNvSpPr>
          <p:nvPr>
            <p:ph type="title"/>
          </p:nvPr>
        </p:nvSpPr>
        <p:spPr>
          <a:xfrm>
            <a:off x="810277" y="241042"/>
            <a:ext cx="11893450" cy="972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715B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ftr" idx="11"/>
          </p:nvPr>
        </p:nvSpPr>
        <p:spPr>
          <a:xfrm>
            <a:off x="2644251" y="6964780"/>
            <a:ext cx="8151278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Rupert Lueck - Insights on EOSC Governance &amp; Structure - EOSC Consultation Day</a:t>
            </a:r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ldNum" idx="12"/>
          </p:nvPr>
        </p:nvSpPr>
        <p:spPr>
          <a:xfrm>
            <a:off x="810275" y="6964780"/>
            <a:ext cx="566482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1"/>
          </p:nvPr>
        </p:nvSpPr>
        <p:spPr>
          <a:xfrm>
            <a:off x="809654" y="1362900"/>
            <a:ext cx="5820375" cy="5389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rmAutofit/>
          </a:bodyPr>
          <a:lstStyle>
            <a:lvl1pPr marL="503972" lvl="0" indent="-377979" algn="l">
              <a:lnSpc>
                <a:spcPct val="100000"/>
              </a:lnSpc>
              <a:spcBef>
                <a:spcPts val="882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1pPr>
            <a:lvl2pPr marL="1007943" lvl="1" indent="-377979" algn="l">
              <a:lnSpc>
                <a:spcPct val="100000"/>
              </a:lnSpc>
              <a:spcBef>
                <a:spcPts val="588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2pPr>
            <a:lvl3pPr marL="1511915" lvl="2" indent="-377979" algn="l">
              <a:lnSpc>
                <a:spcPct val="100000"/>
              </a:lnSpc>
              <a:spcBef>
                <a:spcPts val="588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3pPr>
            <a:lvl4pPr marL="2015886" lvl="3" indent="-377979" algn="l">
              <a:lnSpc>
                <a:spcPct val="100000"/>
              </a:lnSpc>
              <a:spcBef>
                <a:spcPts val="441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4pPr>
            <a:lvl5pPr marL="2519858" lvl="4" indent="-377979" algn="l">
              <a:lnSpc>
                <a:spcPct val="100000"/>
              </a:lnSpc>
              <a:spcBef>
                <a:spcPts val="441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2"/>
          </p:nvPr>
        </p:nvSpPr>
        <p:spPr>
          <a:xfrm>
            <a:off x="6796375" y="1362609"/>
            <a:ext cx="5907351" cy="5389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t" anchorCtr="0">
            <a:normAutofit/>
          </a:bodyPr>
          <a:lstStyle>
            <a:lvl1pPr marL="503972" lvl="0" indent="-377979" algn="l">
              <a:lnSpc>
                <a:spcPct val="100000"/>
              </a:lnSpc>
              <a:spcBef>
                <a:spcPts val="882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1pPr>
            <a:lvl2pPr marL="1007943" lvl="1" indent="-377979" algn="l">
              <a:lnSpc>
                <a:spcPct val="100000"/>
              </a:lnSpc>
              <a:spcBef>
                <a:spcPts val="588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2pPr>
            <a:lvl3pPr marL="1511915" lvl="2" indent="-377979" algn="l">
              <a:lnSpc>
                <a:spcPct val="100000"/>
              </a:lnSpc>
              <a:spcBef>
                <a:spcPts val="588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3pPr>
            <a:lvl4pPr marL="2015886" lvl="3" indent="-377979" algn="l">
              <a:lnSpc>
                <a:spcPct val="100000"/>
              </a:lnSpc>
              <a:spcBef>
                <a:spcPts val="441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4pPr>
            <a:lvl5pPr marL="2519858" lvl="4" indent="-377979" algn="l">
              <a:lnSpc>
                <a:spcPct val="100000"/>
              </a:lnSpc>
              <a:spcBef>
                <a:spcPts val="441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5pPr>
            <a:lvl6pPr marL="3023829" lvl="5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527801" lvl="6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031772" lvl="7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535744" lvl="8" indent="-377979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857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"/>
          <p:cNvSpPr/>
          <p:nvPr/>
        </p:nvSpPr>
        <p:spPr>
          <a:xfrm>
            <a:off x="1" y="6685752"/>
            <a:ext cx="13439775" cy="950122"/>
          </a:xfrm>
          <a:prstGeom prst="rect">
            <a:avLst/>
          </a:prstGeom>
          <a:solidFill>
            <a:srgbClr val="2B49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92" name="Google Shape;9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66226" y="6870418"/>
            <a:ext cx="1637424" cy="620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7"/>
          <p:cNvGrpSpPr/>
          <p:nvPr/>
        </p:nvGrpSpPr>
        <p:grpSpPr>
          <a:xfrm>
            <a:off x="527714" y="6774425"/>
            <a:ext cx="3080995" cy="1602431"/>
            <a:chOff x="-762995" y="3748964"/>
            <a:chExt cx="10840433" cy="5638275"/>
          </a:xfrm>
        </p:grpSpPr>
        <p:sp>
          <p:nvSpPr>
            <p:cNvPr id="94" name="Google Shape;94;p7"/>
            <p:cNvSpPr/>
            <p:nvPr/>
          </p:nvSpPr>
          <p:spPr>
            <a:xfrm>
              <a:off x="1434533" y="6002592"/>
              <a:ext cx="1274529" cy="1301562"/>
            </a:xfrm>
            <a:prstGeom prst="ellipse">
              <a:avLst/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3687087" y="6008854"/>
              <a:ext cx="5713256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160003" y="3748964"/>
              <a:ext cx="3674115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4463753" y="3798083"/>
              <a:ext cx="3674115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8802909" y="3806941"/>
              <a:ext cx="1274529" cy="1301562"/>
            </a:xfrm>
            <a:prstGeom prst="ellipse">
              <a:avLst/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976500" y="8072119"/>
              <a:ext cx="5713256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-762995" y="6002591"/>
              <a:ext cx="1274529" cy="1301562"/>
            </a:xfrm>
            <a:prstGeom prst="ellipse">
              <a:avLst/>
            </a:prstGeom>
            <a:solidFill>
              <a:srgbClr val="75BADA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/>
          <p:nvPr/>
        </p:nvSpPr>
        <p:spPr>
          <a:xfrm>
            <a:off x="1" y="1"/>
            <a:ext cx="13439775" cy="7559675"/>
          </a:xfrm>
          <a:prstGeom prst="rect">
            <a:avLst/>
          </a:prstGeom>
          <a:solidFill>
            <a:srgbClr val="2B49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03" name="Google Shape;103;p8"/>
          <p:cNvSpPr/>
          <p:nvPr/>
        </p:nvSpPr>
        <p:spPr>
          <a:xfrm>
            <a:off x="9665556" y="5373830"/>
            <a:ext cx="4876802" cy="1449676"/>
          </a:xfrm>
          <a:prstGeom prst="roundRect">
            <a:avLst>
              <a:gd name="adj" fmla="val 50000"/>
            </a:avLst>
          </a:prstGeom>
          <a:solidFill>
            <a:srgbClr val="75BAD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grpSp>
        <p:nvGrpSpPr>
          <p:cNvPr id="104" name="Google Shape;104;p8"/>
          <p:cNvGrpSpPr/>
          <p:nvPr/>
        </p:nvGrpSpPr>
        <p:grpSpPr>
          <a:xfrm>
            <a:off x="-1816357" y="643461"/>
            <a:ext cx="11949885" cy="6215154"/>
            <a:chOff x="-762995" y="3748964"/>
            <a:chExt cx="10840433" cy="5638275"/>
          </a:xfrm>
        </p:grpSpPr>
        <p:sp>
          <p:nvSpPr>
            <p:cNvPr id="105" name="Google Shape;105;p8"/>
            <p:cNvSpPr/>
            <p:nvPr/>
          </p:nvSpPr>
          <p:spPr>
            <a:xfrm>
              <a:off x="1434533" y="6002592"/>
              <a:ext cx="1274529" cy="1301562"/>
            </a:xfrm>
            <a:prstGeom prst="ellipse">
              <a:avLst/>
            </a:prstGeom>
            <a:solidFill>
              <a:srgbClr val="75BADA">
                <a:alpha val="1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3687087" y="6008854"/>
              <a:ext cx="5713256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1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160003" y="3748964"/>
              <a:ext cx="3674115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1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4463753" y="3798083"/>
              <a:ext cx="3674115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1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8802909" y="3806941"/>
              <a:ext cx="1274529" cy="1301562"/>
            </a:xfrm>
            <a:prstGeom prst="ellipse">
              <a:avLst/>
            </a:prstGeom>
            <a:solidFill>
              <a:srgbClr val="75BADA">
                <a:alpha val="1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976500" y="8072119"/>
              <a:ext cx="5713256" cy="1315120"/>
            </a:xfrm>
            <a:prstGeom prst="roundRect">
              <a:avLst>
                <a:gd name="adj" fmla="val 50000"/>
              </a:avLst>
            </a:prstGeom>
            <a:solidFill>
              <a:srgbClr val="75BADA">
                <a:alpha val="1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-762995" y="6002591"/>
              <a:ext cx="1274529" cy="1301562"/>
            </a:xfrm>
            <a:prstGeom prst="ellipse">
              <a:avLst/>
            </a:prstGeom>
            <a:solidFill>
              <a:srgbClr val="75BADA">
                <a:alpha val="1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</a:endParaRPr>
            </a:p>
          </p:txBody>
        </p:sp>
      </p:grpSp>
      <p:pic>
        <p:nvPicPr>
          <p:cNvPr id="112" name="Google Shape;11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31171" y="5570236"/>
            <a:ext cx="2783373" cy="10545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 txBox="1">
            <a:spLocks noGrp="1"/>
          </p:cNvSpPr>
          <p:nvPr>
            <p:ph type="title"/>
          </p:nvPr>
        </p:nvSpPr>
        <p:spPr>
          <a:xfrm>
            <a:off x="923985" y="2531848"/>
            <a:ext cx="11591806" cy="146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C02"/>
              </a:buClr>
              <a:buSzPts val="3508"/>
              <a:buFont typeface="Calibri"/>
              <a:buNone/>
              <a:defRPr sz="3508" b="1">
                <a:solidFill>
                  <a:srgbClr val="FFCC0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8"/>
          <p:cNvSpPr txBox="1">
            <a:spLocks noGrp="1"/>
          </p:cNvSpPr>
          <p:nvPr>
            <p:ph type="subTitle" idx="1"/>
          </p:nvPr>
        </p:nvSpPr>
        <p:spPr>
          <a:xfrm>
            <a:off x="965289" y="4916115"/>
            <a:ext cx="5039916" cy="2170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2"/>
              </a:buClr>
              <a:buSzPts val="1228"/>
              <a:buFont typeface="Calibri"/>
              <a:buNone/>
              <a:defRPr sz="1228" b="1">
                <a:solidFill>
                  <a:srgbClr val="FFCC0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754"/>
              <a:buFont typeface="Calibri"/>
              <a:buNone/>
              <a:defRPr sz="1754"/>
            </a:lvl2pPr>
            <a:lvl3pPr lvl="2" algn="ctr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579"/>
              <a:buFont typeface="Calibri"/>
              <a:buNone/>
              <a:defRPr sz="1579"/>
            </a:lvl3pPr>
            <a:lvl4pPr lvl="3" algn="ctr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403"/>
              <a:buFont typeface="Calibri"/>
              <a:buNone/>
              <a:defRPr sz="1403"/>
            </a:lvl4pPr>
            <a:lvl5pPr lvl="4" algn="ctr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403"/>
              <a:buFont typeface="Calibri"/>
              <a:buNone/>
              <a:defRPr sz="1403"/>
            </a:lvl5pPr>
            <a:lvl6pPr lvl="5" algn="ctr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403"/>
              <a:buNone/>
              <a:defRPr sz="1403"/>
            </a:lvl6pPr>
            <a:lvl7pPr lvl="6" algn="ctr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403"/>
              <a:buNone/>
              <a:defRPr sz="1403"/>
            </a:lvl7pPr>
            <a:lvl8pPr lvl="7" algn="ctr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403"/>
              <a:buNone/>
              <a:defRPr sz="1403"/>
            </a:lvl8pPr>
            <a:lvl9pPr lvl="8" algn="ctr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403"/>
              <a:buNone/>
              <a:defRPr sz="1403"/>
            </a:lvl9pPr>
          </a:lstStyle>
          <a:p>
            <a:endParaRPr/>
          </a:p>
        </p:txBody>
      </p:sp>
      <p:sp>
        <p:nvSpPr>
          <p:cNvPr id="115" name="Google Shape;115;p8"/>
          <p:cNvSpPr txBox="1">
            <a:spLocks noGrp="1"/>
          </p:cNvSpPr>
          <p:nvPr>
            <p:ph type="body" idx="2"/>
          </p:nvPr>
        </p:nvSpPr>
        <p:spPr>
          <a:xfrm>
            <a:off x="923985" y="3522599"/>
            <a:ext cx="11381809" cy="1392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77"/>
              </a:spcBef>
              <a:spcAft>
                <a:spcPts val="0"/>
              </a:spcAft>
              <a:buClr>
                <a:schemeClr val="lt1"/>
              </a:buClr>
              <a:buSzPts val="5262"/>
              <a:buFont typeface="Calibri"/>
              <a:buNone/>
              <a:defRPr sz="5262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84">
            <a:extLst>
              <a:ext uri="{FF2B5EF4-FFF2-40B4-BE49-F238E27FC236}">
                <a16:creationId xmlns:a16="http://schemas.microsoft.com/office/drawing/2014/main" id="{7D0A560D-00EB-4626-8D38-7434534A4948}"/>
              </a:ext>
            </a:extLst>
          </p:cNvPr>
          <p:cNvSpPr/>
          <p:nvPr userDrawn="1"/>
        </p:nvSpPr>
        <p:spPr bwMode="auto">
          <a:xfrm>
            <a:off x="0" y="1278613"/>
            <a:ext cx="13439775" cy="55180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4394" tIns="67197" rIns="134394" bIns="6719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34385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527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BD0F621F-7E18-465E-BB30-5BE1EB0F9E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408" y="1281530"/>
            <a:ext cx="12381626" cy="5527431"/>
          </a:xfrm>
          <a:prstGeom prst="rect">
            <a:avLst/>
          </a:prstGeom>
        </p:spPr>
        <p:txBody>
          <a:bodyPr tIns="72000"/>
          <a:lstStyle>
            <a:lvl1pPr>
              <a:buClr>
                <a:srgbClr val="529A43"/>
              </a:buClr>
              <a:defRPr sz="2425">
                <a:solidFill>
                  <a:schemeClr val="tx1"/>
                </a:solidFill>
              </a:defRPr>
            </a:lvl1pPr>
            <a:lvl2pPr>
              <a:buClr>
                <a:srgbClr val="529A43"/>
              </a:buClr>
              <a:defRPr sz="1984">
                <a:solidFill>
                  <a:schemeClr val="tx1"/>
                </a:solidFill>
              </a:defRPr>
            </a:lvl2pPr>
            <a:lvl3pPr marL="1343858" indent="0">
              <a:buClr>
                <a:srgbClr val="529A43"/>
              </a:buClr>
              <a:buNone/>
              <a:defRPr>
                <a:solidFill>
                  <a:schemeClr val="accent4"/>
                </a:solidFill>
              </a:defRPr>
            </a:lvl3pPr>
            <a:lvl4pPr>
              <a:buClr>
                <a:srgbClr val="529A43"/>
              </a:buClr>
              <a:defRPr>
                <a:solidFill>
                  <a:schemeClr val="accent4"/>
                </a:solidFill>
              </a:defRPr>
            </a:lvl4pPr>
            <a:lvl5pPr>
              <a:buClr>
                <a:srgbClr val="529A43"/>
              </a:buCl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A93E804-468D-4EDB-958B-C2288F74F06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433994" y="7042165"/>
            <a:ext cx="703488" cy="251989"/>
          </a:xfrm>
          <a:prstGeom prst="rect">
            <a:avLst/>
          </a:prstGeom>
        </p:spPr>
        <p:txBody>
          <a:bodyPr/>
          <a:lstStyle>
            <a:lvl1pPr>
              <a:defRPr sz="1102">
                <a:solidFill>
                  <a:schemeClr val="tx1"/>
                </a:solidFill>
                <a:latin typeface="+mn-lt"/>
              </a:defRPr>
            </a:lvl1pPr>
          </a:lstStyle>
          <a:p>
            <a:fld id="{46DF9A9C-341B-4E70-B1C2-00AFB8ED94F9}" type="slidenum">
              <a:rPr lang="de-DE" altLang="de-DE" smtClean="0"/>
              <a:pPr/>
              <a:t>‹#›</a:t>
            </a:fld>
            <a:endParaRPr lang="de-DE" altLang="de-DE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619D8-5C8C-49FE-B26D-9082B63B10EE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xfrm>
            <a:off x="1322979" y="7042165"/>
            <a:ext cx="2463959" cy="251989"/>
          </a:xfrm>
          <a:prstGeom prst="rect">
            <a:avLst/>
          </a:prstGeom>
        </p:spPr>
        <p:txBody>
          <a:bodyPr/>
          <a:lstStyle>
            <a:lvl1pPr>
              <a:defRPr sz="1102">
                <a:solidFill>
                  <a:schemeClr val="tx1"/>
                </a:solidFill>
                <a:latin typeface="+mn-lt"/>
              </a:defRPr>
            </a:lvl1pPr>
          </a:lstStyle>
          <a:p>
            <a:fld id="{3B020C4F-97E4-4582-8BDB-32250991B74C}" type="datetime1">
              <a:rPr lang="en-GB" altLang="de-DE" smtClean="0"/>
              <a:pPr/>
              <a:t>09/11/2020</a:t>
            </a:fld>
            <a:endParaRPr lang="de-DE" altLang="de-DE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CB8C323-B869-4B3C-A9AD-BEDC2E85FD6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7348742" y="7042165"/>
            <a:ext cx="3522078" cy="251989"/>
          </a:xfrm>
          <a:prstGeom prst="rect">
            <a:avLst/>
          </a:prstGeom>
        </p:spPr>
        <p:txBody>
          <a:bodyPr/>
          <a:lstStyle>
            <a:lvl1pPr>
              <a:defRPr sz="1102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D843A18-99C6-4D44-B1C2-80825B56D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327" y="103382"/>
            <a:ext cx="12385126" cy="1175231"/>
          </a:xfrm>
          <a:prstGeom prst="rect">
            <a:avLst/>
          </a:prstGeom>
        </p:spPr>
        <p:txBody>
          <a:bodyPr anchor="ctr"/>
          <a:lstStyle>
            <a:lvl1pPr>
              <a:defRPr sz="3527" b="1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511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13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618">
          <p15:clr>
            <a:srgbClr val="FBAE40"/>
          </p15:clr>
        </p15:guide>
        <p15:guide id="4" orient="horz" pos="2323">
          <p15:clr>
            <a:srgbClr val="FBAE40"/>
          </p15:clr>
        </p15:guide>
        <p15:guide id="5" orient="horz" pos="2028">
          <p15:clr>
            <a:srgbClr val="FBAE40"/>
          </p15:clr>
        </p15:guide>
        <p15:guide id="6" orient="horz" pos="1733">
          <p15:clr>
            <a:srgbClr val="FBAE40"/>
          </p15:clr>
        </p15:guide>
        <p15:guide id="7" orient="horz" pos="1439">
          <p15:clr>
            <a:srgbClr val="FBAE40"/>
          </p15:clr>
        </p15:guide>
        <p15:guide id="8" orient="horz" pos="1144">
          <p15:clr>
            <a:srgbClr val="FBAE40"/>
          </p15:clr>
        </p15:guide>
        <p15:guide id="9" orient="horz" pos="849">
          <p15:clr>
            <a:srgbClr val="FBAE40"/>
          </p15:clr>
        </p15:guide>
        <p15:guide id="10" orient="horz" pos="548">
          <p15:clr>
            <a:srgbClr val="FBAE40"/>
          </p15:clr>
        </p15:guide>
        <p15:guide id="11" orient="horz" pos="259">
          <p15:clr>
            <a:srgbClr val="FBAE40"/>
          </p15:clr>
        </p15:guide>
        <p15:guide id="12" pos="3175">
          <p15:clr>
            <a:srgbClr val="FBAE40"/>
          </p15:clr>
        </p15:guide>
        <p15:guide id="13" pos="3470">
          <p15:clr>
            <a:srgbClr val="FBAE40"/>
          </p15:clr>
        </p15:guide>
        <p15:guide id="14" pos="3765">
          <p15:clr>
            <a:srgbClr val="FBAE40"/>
          </p15:clr>
        </p15:guide>
        <p15:guide id="15" pos="4059">
          <p15:clr>
            <a:srgbClr val="FBAE40"/>
          </p15:clr>
        </p15:guide>
        <p15:guide id="16" pos="4354">
          <p15:clr>
            <a:srgbClr val="FBAE40"/>
          </p15:clr>
        </p15:guide>
        <p15:guide id="17" pos="4649">
          <p15:clr>
            <a:srgbClr val="FBAE40"/>
          </p15:clr>
        </p15:guide>
        <p15:guide id="18" pos="4944">
          <p15:clr>
            <a:srgbClr val="FBAE40"/>
          </p15:clr>
        </p15:guide>
        <p15:guide id="19" pos="5239">
          <p15:clr>
            <a:srgbClr val="FBAE40"/>
          </p15:clr>
        </p15:guide>
        <p15:guide id="20" pos="5534">
          <p15:clr>
            <a:srgbClr val="FBAE40"/>
          </p15:clr>
        </p15:guide>
        <p15:guide id="21" pos="2585">
          <p15:clr>
            <a:srgbClr val="FBAE40"/>
          </p15:clr>
        </p15:guide>
        <p15:guide id="22" pos="2290">
          <p15:clr>
            <a:srgbClr val="FBAE40"/>
          </p15:clr>
        </p15:guide>
        <p15:guide id="23" pos="1995">
          <p15:clr>
            <a:srgbClr val="FBAE40"/>
          </p15:clr>
        </p15:guide>
        <p15:guide id="24" pos="1701">
          <p15:clr>
            <a:srgbClr val="FBAE40"/>
          </p15:clr>
        </p15:guide>
        <p15:guide id="25" pos="1406">
          <p15:clr>
            <a:srgbClr val="FBAE40"/>
          </p15:clr>
        </p15:guide>
        <p15:guide id="26" pos="1111">
          <p15:clr>
            <a:srgbClr val="FBAE40"/>
          </p15:clr>
        </p15:guide>
        <p15:guide id="27" pos="816">
          <p15:clr>
            <a:srgbClr val="FBAE40"/>
          </p15:clr>
        </p15:guide>
        <p15:guide id="28" pos="521">
          <p15:clr>
            <a:srgbClr val="FBAE40"/>
          </p15:clr>
        </p15:guide>
        <p15:guide id="29" pos="22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7C81C5-FF6F-4866-9182-2810DE206A62}"/>
              </a:ext>
            </a:extLst>
          </p:cNvPr>
          <p:cNvSpPr/>
          <p:nvPr userDrawn="1"/>
        </p:nvSpPr>
        <p:spPr>
          <a:xfrm>
            <a:off x="0" y="0"/>
            <a:ext cx="13439775" cy="7559675"/>
          </a:xfrm>
          <a:prstGeom prst="rect">
            <a:avLst/>
          </a:prstGeom>
          <a:solidFill>
            <a:srgbClr val="2B4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6"/>
          </a:p>
        </p:txBody>
      </p:sp>
      <p:sp>
        <p:nvSpPr>
          <p:cNvPr id="8" name="Rounded Rectangle 29">
            <a:extLst>
              <a:ext uri="{FF2B5EF4-FFF2-40B4-BE49-F238E27FC236}">
                <a16:creationId xmlns:a16="http://schemas.microsoft.com/office/drawing/2014/main" id="{2FFC42A2-46C2-4922-9773-328F3AD8EC22}"/>
              </a:ext>
            </a:extLst>
          </p:cNvPr>
          <p:cNvSpPr/>
          <p:nvPr userDrawn="1"/>
        </p:nvSpPr>
        <p:spPr>
          <a:xfrm>
            <a:off x="9665559" y="5372668"/>
            <a:ext cx="5170390" cy="1449676"/>
          </a:xfrm>
          <a:prstGeom prst="roundRect">
            <a:avLst>
              <a:gd name="adj" fmla="val 50000"/>
            </a:avLst>
          </a:prstGeom>
          <a:solidFill>
            <a:srgbClr val="75BAD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6EF54A-E752-40FE-93F1-BA1028A26DF5}"/>
              </a:ext>
            </a:extLst>
          </p:cNvPr>
          <p:cNvGrpSpPr/>
          <p:nvPr userDrawn="1"/>
        </p:nvGrpSpPr>
        <p:grpSpPr>
          <a:xfrm>
            <a:off x="-1779825" y="627128"/>
            <a:ext cx="11949884" cy="6215154"/>
            <a:chOff x="-762995" y="3748964"/>
            <a:chExt cx="10840433" cy="5638275"/>
          </a:xfrm>
          <a:solidFill>
            <a:srgbClr val="75BADA">
              <a:alpha val="15000"/>
            </a:srgbClr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5BBF4CF-AEAF-4717-92C5-CA91A2084EE6}"/>
                </a:ext>
              </a:extLst>
            </p:cNvPr>
            <p:cNvSpPr/>
            <p:nvPr/>
          </p:nvSpPr>
          <p:spPr>
            <a:xfrm>
              <a:off x="1434533" y="6002592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  <p:sp>
          <p:nvSpPr>
            <p:cNvPr id="11" name="Rounded Rectangle 49">
              <a:extLst>
                <a:ext uri="{FF2B5EF4-FFF2-40B4-BE49-F238E27FC236}">
                  <a16:creationId xmlns:a16="http://schemas.microsoft.com/office/drawing/2014/main" id="{9C0F7F6E-3C23-4F63-8621-4F601FC43AC1}"/>
                </a:ext>
              </a:extLst>
            </p:cNvPr>
            <p:cNvSpPr/>
            <p:nvPr/>
          </p:nvSpPr>
          <p:spPr>
            <a:xfrm>
              <a:off x="3687087" y="6008854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  <p:sp>
          <p:nvSpPr>
            <p:cNvPr id="12" name="Rounded Rectangle 50">
              <a:extLst>
                <a:ext uri="{FF2B5EF4-FFF2-40B4-BE49-F238E27FC236}">
                  <a16:creationId xmlns:a16="http://schemas.microsoft.com/office/drawing/2014/main" id="{11722B6F-6E74-4622-9563-0A880A03443D}"/>
                </a:ext>
              </a:extLst>
            </p:cNvPr>
            <p:cNvSpPr/>
            <p:nvPr/>
          </p:nvSpPr>
          <p:spPr>
            <a:xfrm>
              <a:off x="160003" y="3748964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  <p:sp>
          <p:nvSpPr>
            <p:cNvPr id="13" name="Rounded Rectangle 51">
              <a:extLst>
                <a:ext uri="{FF2B5EF4-FFF2-40B4-BE49-F238E27FC236}">
                  <a16:creationId xmlns:a16="http://schemas.microsoft.com/office/drawing/2014/main" id="{81AA2602-5AA8-4E87-8E32-AE17177EC9D0}"/>
                </a:ext>
              </a:extLst>
            </p:cNvPr>
            <p:cNvSpPr/>
            <p:nvPr/>
          </p:nvSpPr>
          <p:spPr>
            <a:xfrm>
              <a:off x="4463753" y="3798083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B38F99D-0E97-4AB9-B29D-5EDEB341C2F5}"/>
                </a:ext>
              </a:extLst>
            </p:cNvPr>
            <p:cNvSpPr/>
            <p:nvPr/>
          </p:nvSpPr>
          <p:spPr>
            <a:xfrm>
              <a:off x="8802909" y="380694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  <p:sp>
          <p:nvSpPr>
            <p:cNvPr id="15" name="Rounded Rectangle 53">
              <a:extLst>
                <a:ext uri="{FF2B5EF4-FFF2-40B4-BE49-F238E27FC236}">
                  <a16:creationId xmlns:a16="http://schemas.microsoft.com/office/drawing/2014/main" id="{04A80AC5-7A9C-4F40-AA9F-652F7A82D9D8}"/>
                </a:ext>
              </a:extLst>
            </p:cNvPr>
            <p:cNvSpPr/>
            <p:nvPr/>
          </p:nvSpPr>
          <p:spPr>
            <a:xfrm>
              <a:off x="976500" y="8072119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228A96-FB96-4C03-8A64-583F4CB53F82}"/>
                </a:ext>
              </a:extLst>
            </p:cNvPr>
            <p:cNvSpPr/>
            <p:nvPr/>
          </p:nvSpPr>
          <p:spPr>
            <a:xfrm>
              <a:off x="-762995" y="600259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CABC6A6-C5CB-427A-B9E3-3B96B884E4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1172" y="5570236"/>
            <a:ext cx="2783373" cy="1054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A392C6-5B2A-43CE-8D63-00844E341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801" y="813792"/>
            <a:ext cx="7985584" cy="1072732"/>
          </a:xfrm>
        </p:spPr>
        <p:txBody>
          <a:bodyPr anchor="b">
            <a:normAutofit/>
          </a:bodyPr>
          <a:lstStyle>
            <a:lvl1pPr algn="l">
              <a:defRPr sz="48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5B46ECF-6558-4680-BAD0-C0A035E23A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2582" y="3308517"/>
            <a:ext cx="4965321" cy="1367284"/>
          </a:xfrm>
        </p:spPr>
        <p:txBody>
          <a:bodyPr/>
          <a:lstStyle>
            <a:lvl1pPr marL="0" indent="0">
              <a:buNone/>
              <a:defRPr b="1">
                <a:solidFill>
                  <a:srgbClr val="FFC000"/>
                </a:solidFill>
              </a:defRPr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10D9EA05-6D07-4280-9003-2FF666591CA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73239" y="5372270"/>
            <a:ext cx="4964666" cy="1469937"/>
          </a:xfrm>
        </p:spPr>
        <p:txBody>
          <a:bodyPr/>
          <a:lstStyle>
            <a:lvl1pPr marL="0" indent="0">
              <a:buNone/>
              <a:defRPr>
                <a:solidFill>
                  <a:srgbClr val="FFC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Event date</a:t>
            </a:r>
          </a:p>
          <a:p>
            <a:pPr lvl="0"/>
            <a:r>
              <a:rPr lang="en-US" dirty="0"/>
              <a:t>Location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41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brush, light&#10;&#10;Description automatically generated">
            <a:extLst>
              <a:ext uri="{FF2B5EF4-FFF2-40B4-BE49-F238E27FC236}">
                <a16:creationId xmlns:a16="http://schemas.microsoft.com/office/drawing/2014/main" id="{AE190A92-4798-F24B-B3DB-254DC526E1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309"/>
          <a:stretch/>
        </p:blipFill>
        <p:spPr>
          <a:xfrm>
            <a:off x="0" y="3"/>
            <a:ext cx="13439775" cy="7559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A392C6-5B2A-43CE-8D63-00844E341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801" y="813792"/>
            <a:ext cx="7985584" cy="1072732"/>
          </a:xfrm>
        </p:spPr>
        <p:txBody>
          <a:bodyPr anchor="b">
            <a:normAutofit/>
          </a:bodyPr>
          <a:lstStyle>
            <a:lvl1pPr algn="l">
              <a:defRPr sz="48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5B46ECF-6558-4680-BAD0-C0A035E23A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2582" y="3308517"/>
            <a:ext cx="4965321" cy="1367284"/>
          </a:xfrm>
        </p:spPr>
        <p:txBody>
          <a:bodyPr/>
          <a:lstStyle>
            <a:lvl1pPr marL="0" indent="0">
              <a:buNone/>
              <a:defRPr b="1">
                <a:solidFill>
                  <a:srgbClr val="FFC000"/>
                </a:solidFill>
              </a:defRPr>
            </a:lvl1pPr>
          </a:lstStyle>
          <a:p>
            <a:pPr lvl="0"/>
            <a:r>
              <a:rPr lang="en-US" dirty="0"/>
              <a:t>Click to edit Name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60B6CB-E4F0-2540-9723-A4F304A136E6}"/>
              </a:ext>
            </a:extLst>
          </p:cNvPr>
          <p:cNvGrpSpPr/>
          <p:nvPr userDrawn="1"/>
        </p:nvGrpSpPr>
        <p:grpSpPr>
          <a:xfrm>
            <a:off x="9941974" y="1128051"/>
            <a:ext cx="3497802" cy="1449676"/>
            <a:chOff x="6576141" y="767510"/>
            <a:chExt cx="2379794" cy="98634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5364F8E-85A0-654B-A850-8291A2DB2117}"/>
                </a:ext>
              </a:extLst>
            </p:cNvPr>
            <p:cNvSpPr/>
            <p:nvPr/>
          </p:nvSpPr>
          <p:spPr bwMode="auto">
            <a:xfrm>
              <a:off x="8145294" y="767510"/>
              <a:ext cx="810641" cy="986340"/>
            </a:xfrm>
            <a:prstGeom prst="rect">
              <a:avLst/>
            </a:prstGeom>
            <a:solidFill>
              <a:srgbClr val="2B499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343891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058" b="0" i="0" u="none" strike="noStrike" cap="none" normalizeH="0" baseline="0" dirty="0" err="1">
                <a:ln>
                  <a:noFill/>
                </a:ln>
                <a:solidFill>
                  <a:schemeClr val="accent3"/>
                </a:solidFill>
                <a:effectLst/>
                <a:latin typeface="Arial" pitchFamily="-112" charset="0"/>
                <a:ea typeface="Geneva" pitchFamily="-112" charset="0"/>
                <a:cs typeface="Geneva" pitchFamily="-112" charset="0"/>
              </a:endParaRPr>
            </a:p>
          </p:txBody>
        </p:sp>
        <p:sp>
          <p:nvSpPr>
            <p:cNvPr id="32" name="Rounded Rectangle 29">
              <a:extLst>
                <a:ext uri="{FF2B5EF4-FFF2-40B4-BE49-F238E27FC236}">
                  <a16:creationId xmlns:a16="http://schemas.microsoft.com/office/drawing/2014/main" id="{46B5EBCD-3BFC-2848-B521-EDF24064F6F7}"/>
                </a:ext>
              </a:extLst>
            </p:cNvPr>
            <p:cNvSpPr/>
            <p:nvPr/>
          </p:nvSpPr>
          <p:spPr>
            <a:xfrm>
              <a:off x="6576141" y="767510"/>
              <a:ext cx="2142471" cy="986340"/>
            </a:xfrm>
            <a:prstGeom prst="roundRect">
              <a:avLst>
                <a:gd name="adj" fmla="val 50000"/>
              </a:avLst>
            </a:prstGeom>
            <a:solidFill>
              <a:srgbClr val="2B49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46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F05CDEB9-A434-C94D-90A0-D2C6274F3B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7588" y="1313174"/>
            <a:ext cx="2783373" cy="105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36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25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image" Target="../media/image3.jpg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59"/>
              <a:buFont typeface="Calibri"/>
              <a:buNone/>
              <a:defRPr sz="38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4556" algn="l" rtl="0">
              <a:lnSpc>
                <a:spcPct val="90000"/>
              </a:lnSpc>
              <a:spcBef>
                <a:spcPts val="877"/>
              </a:spcBef>
              <a:spcAft>
                <a:spcPts val="0"/>
              </a:spcAft>
              <a:buClr>
                <a:srgbClr val="2B499A"/>
              </a:buClr>
              <a:buSzPts val="2456"/>
              <a:buFont typeface="Calibri"/>
              <a:buChar char="•"/>
              <a:defRPr sz="2456" b="0" i="0" u="none" strike="noStrike" cap="none">
                <a:solidFill>
                  <a:srgbClr val="2B499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2267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2105"/>
              <a:buFont typeface="Calibri"/>
              <a:buChar char="•"/>
              <a:defRPr sz="2105" b="0" i="0" u="none" strike="noStrike" cap="none">
                <a:solidFill>
                  <a:srgbClr val="2B499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9979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754"/>
              <a:buFont typeface="Calibri"/>
              <a:buChar char="•"/>
              <a:defRPr sz="1754" b="0" i="0" u="none" strike="noStrike" cap="none">
                <a:solidFill>
                  <a:srgbClr val="2B499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8866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579"/>
              <a:buFont typeface="Calibri"/>
              <a:buChar char="•"/>
              <a:defRPr sz="1579" b="0" i="0" u="none" strike="noStrike" cap="none">
                <a:solidFill>
                  <a:srgbClr val="2B499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8866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rgbClr val="2B499A"/>
              </a:buClr>
              <a:buSzPts val="1579"/>
              <a:buFont typeface="Calibri"/>
              <a:buChar char="•"/>
              <a:defRPr sz="1579" b="0" i="0" u="none" strike="noStrike" cap="none">
                <a:solidFill>
                  <a:srgbClr val="2B499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8866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579"/>
              <a:buFont typeface="Arial"/>
              <a:buChar char="•"/>
              <a:defRPr sz="157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8866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579"/>
              <a:buFont typeface="Arial"/>
              <a:buChar char="•"/>
              <a:defRPr sz="157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8866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579"/>
              <a:buFont typeface="Arial"/>
              <a:buChar char="•"/>
              <a:defRPr sz="157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8866" algn="l" rtl="0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ts val="1579"/>
              <a:buFont typeface="Arial"/>
              <a:buChar char="•"/>
              <a:defRPr sz="157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23985" y="7006700"/>
            <a:ext cx="3023949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2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451926" y="7006700"/>
            <a:ext cx="4535924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52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9491841" y="7006700"/>
            <a:ext cx="3023949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indent="0" algn="r">
              <a:spcBef>
                <a:spcPts val="0"/>
              </a:spcBef>
              <a:buNone/>
              <a:defRPr sz="1052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052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052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052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052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052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052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052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052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9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13606F3-A8E8-8F46-9AE0-CD6AD9788DFF}"/>
              </a:ext>
            </a:extLst>
          </p:cNvPr>
          <p:cNvSpPr/>
          <p:nvPr userDrawn="1"/>
        </p:nvSpPr>
        <p:spPr>
          <a:xfrm>
            <a:off x="0" y="6772366"/>
            <a:ext cx="13439775" cy="787309"/>
          </a:xfrm>
          <a:prstGeom prst="rect">
            <a:avLst/>
          </a:prstGeom>
          <a:solidFill>
            <a:srgbClr val="2B4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6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38B5F3-3A1D-1542-B854-83F431910E10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570505" y="6855834"/>
            <a:ext cx="1637425" cy="62037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8705C8-179E-430A-BABA-8692D4B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77" y="241042"/>
            <a:ext cx="11893450" cy="972864"/>
          </a:xfrm>
          <a:prstGeom prst="rect">
            <a:avLst/>
          </a:prstGeom>
        </p:spPr>
        <p:txBody>
          <a:bodyPr vert="horz" lIns="0" tIns="36000" rIns="0" bIns="3600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3D6F0-5E00-4E8F-B9E9-6A7986360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275" y="1329473"/>
            <a:ext cx="11893450" cy="5410797"/>
          </a:xfrm>
          <a:prstGeom prst="rect">
            <a:avLst/>
          </a:prstGeom>
        </p:spPr>
        <p:txBody>
          <a:bodyPr vert="horz" lIns="0" tIns="36000" rIns="0" bIns="3600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Ipsum </a:t>
            </a:r>
            <a:r>
              <a:rPr lang="en-US" dirty="0"/>
              <a:t>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0C88F-38BE-4FF9-A312-DDC4CE6A0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44251" y="6964780"/>
            <a:ext cx="815127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Rupert Lueck - WG Sustainability - Tinman update &amp; Timeline to set up the EOSC Legal Entity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8EA2D-DE77-47D1-8166-5ECA5EBB4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275" y="6964780"/>
            <a:ext cx="566482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69" b="1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EED854BC-1D07-4F76-AEA2-90FFE6F7B7E5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9091A9-890B-4645-86DC-45985C9E0C23}"/>
              </a:ext>
            </a:extLst>
          </p:cNvPr>
          <p:cNvGrpSpPr/>
          <p:nvPr userDrawn="1"/>
        </p:nvGrpSpPr>
        <p:grpSpPr>
          <a:xfrm>
            <a:off x="810276" y="1246003"/>
            <a:ext cx="11893451" cy="0"/>
            <a:chOff x="735048" y="1564938"/>
            <a:chExt cx="10789240" cy="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7056853-0A29-BC45-B833-14D0C9A5DC9F}"/>
                </a:ext>
              </a:extLst>
            </p:cNvPr>
            <p:cNvCxnSpPr>
              <a:cxnSpLocks/>
            </p:cNvCxnSpPr>
            <p:nvPr/>
          </p:nvCxnSpPr>
          <p:spPr>
            <a:xfrm>
              <a:off x="735048" y="1564938"/>
              <a:ext cx="3919248" cy="0"/>
            </a:xfrm>
            <a:prstGeom prst="line">
              <a:avLst/>
            </a:prstGeom>
            <a:ln w="38100">
              <a:solidFill>
                <a:srgbClr val="0DB8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3E28B37-A682-A047-ADBD-8CBE2E8264BE}"/>
                </a:ext>
              </a:extLst>
            </p:cNvPr>
            <p:cNvCxnSpPr>
              <a:cxnSpLocks/>
            </p:cNvCxnSpPr>
            <p:nvPr/>
          </p:nvCxnSpPr>
          <p:spPr>
            <a:xfrm>
              <a:off x="4096512" y="1564938"/>
              <a:ext cx="3721608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D2B7E21-2FE7-EA4A-9D2A-B6B852E075DA}"/>
                </a:ext>
              </a:extLst>
            </p:cNvPr>
            <p:cNvCxnSpPr>
              <a:cxnSpLocks/>
            </p:cNvCxnSpPr>
            <p:nvPr/>
          </p:nvCxnSpPr>
          <p:spPr>
            <a:xfrm>
              <a:off x="7754112" y="1564938"/>
              <a:ext cx="3770176" cy="0"/>
            </a:xfrm>
            <a:prstGeom prst="line">
              <a:avLst/>
            </a:prstGeom>
            <a:ln w="38100">
              <a:solidFill>
                <a:srgbClr val="2B49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400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sldNum="0" hdr="0" dt="0"/>
  <p:txStyles>
    <p:titleStyle>
      <a:lvl1pPr algn="l" defTabSz="1007918" rtl="0" eaLnBrk="1" latinLnBrk="0" hangingPunct="1">
        <a:lnSpc>
          <a:spcPct val="90000"/>
        </a:lnSpc>
        <a:spcBef>
          <a:spcPct val="0"/>
        </a:spcBef>
        <a:buNone/>
        <a:defRPr sz="4115" kern="1200">
          <a:solidFill>
            <a:srgbClr val="FF715B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391968" indent="-391968" algn="l" defTabSz="1007918" rtl="0" eaLnBrk="1" latinLnBrk="0" hangingPunct="1">
        <a:lnSpc>
          <a:spcPct val="100000"/>
        </a:lnSpc>
        <a:spcBef>
          <a:spcPts val="882"/>
        </a:spcBef>
        <a:buFontTx/>
        <a:buBlip>
          <a:blip r:embed="rId17"/>
        </a:buBlip>
        <a:tabLst/>
        <a:defRPr sz="2940" kern="1200">
          <a:solidFill>
            <a:srgbClr val="2B499A"/>
          </a:solidFill>
          <a:latin typeface="+mn-lt"/>
          <a:ea typeface="+mn-ea"/>
          <a:cs typeface="+mn-cs"/>
        </a:defRPr>
      </a:lvl1pPr>
      <a:lvl2pPr marL="849264" indent="-345305" algn="l" defTabSz="1007918" rtl="0" eaLnBrk="1" latinLnBrk="0" hangingPunct="1">
        <a:lnSpc>
          <a:spcPct val="100000"/>
        </a:lnSpc>
        <a:spcBef>
          <a:spcPts val="588"/>
        </a:spcBef>
        <a:buFontTx/>
        <a:buBlip>
          <a:blip r:embed="rId17"/>
        </a:buBlip>
        <a:tabLst/>
        <a:defRPr sz="2646" kern="1200">
          <a:solidFill>
            <a:srgbClr val="2B499A"/>
          </a:solidFill>
          <a:latin typeface="+mn-lt"/>
          <a:ea typeface="+mn-ea"/>
          <a:cs typeface="+mn-cs"/>
        </a:defRPr>
      </a:lvl2pPr>
      <a:lvl3pPr marL="1308894" indent="-300976" algn="l" defTabSz="1007918" rtl="0" eaLnBrk="1" latinLnBrk="0" hangingPunct="1">
        <a:lnSpc>
          <a:spcPct val="100000"/>
        </a:lnSpc>
        <a:spcBef>
          <a:spcPts val="588"/>
        </a:spcBef>
        <a:buFontTx/>
        <a:buBlip>
          <a:blip r:embed="rId17"/>
        </a:buBlip>
        <a:tabLst/>
        <a:defRPr sz="2351" kern="1200">
          <a:solidFill>
            <a:srgbClr val="2B499A"/>
          </a:solidFill>
          <a:latin typeface="+mn-lt"/>
          <a:ea typeface="+mn-ea"/>
          <a:cs typeface="+mn-cs"/>
        </a:defRPr>
      </a:lvl3pPr>
      <a:lvl4pPr marL="1763856" indent="-251979" algn="l" defTabSz="1007918" rtl="0" eaLnBrk="1" latinLnBrk="0" hangingPunct="1">
        <a:lnSpc>
          <a:spcPct val="100000"/>
        </a:lnSpc>
        <a:spcBef>
          <a:spcPts val="441"/>
        </a:spcBef>
        <a:buFontTx/>
        <a:buBlip>
          <a:blip r:embed="rId17"/>
        </a:buBlip>
        <a:defRPr sz="2058" kern="1200">
          <a:solidFill>
            <a:srgbClr val="2B499A"/>
          </a:solidFill>
          <a:latin typeface="+mn-lt"/>
          <a:ea typeface="+mn-ea"/>
          <a:cs typeface="+mn-cs"/>
        </a:defRPr>
      </a:lvl4pPr>
      <a:lvl5pPr marL="2267816" indent="-251979" algn="l" defTabSz="1007918" rtl="0" eaLnBrk="1" latinLnBrk="0" hangingPunct="1">
        <a:lnSpc>
          <a:spcPct val="100000"/>
        </a:lnSpc>
        <a:spcBef>
          <a:spcPts val="441"/>
        </a:spcBef>
        <a:buFontTx/>
        <a:buBlip>
          <a:blip r:embed="rId17"/>
        </a:buBlip>
        <a:defRPr sz="2058" kern="1200">
          <a:solidFill>
            <a:srgbClr val="2B499A"/>
          </a:solidFill>
          <a:latin typeface="+mn-lt"/>
          <a:ea typeface="+mn-ea"/>
          <a:cs typeface="+mn-cs"/>
        </a:defRPr>
      </a:lvl5pPr>
      <a:lvl6pPr marL="2771774" indent="-251979" algn="l" defTabSz="1007918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734" indent="-251979" algn="l" defTabSz="1007918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692" indent="-251979" algn="l" defTabSz="1007918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651" indent="-251979" algn="l" defTabSz="1007918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59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18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877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36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795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753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713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672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8705C8-179E-430A-BABA-8692D4B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85" y="402483"/>
            <a:ext cx="11591806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3D6F0-5E00-4E8F-B9E9-6A7986360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5" y="2012414"/>
            <a:ext cx="11591806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Ipsum </a:t>
            </a:r>
            <a:r>
              <a:rPr lang="en-US" dirty="0"/>
              <a:t>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C402A-3FDC-4B9C-AD8B-38DEB13413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3985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0C88F-38BE-4FF9-A312-DDC4CE6A0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51926" y="7006699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EOSCsecretariat webinar, 1st July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8EA2D-DE77-47D1-8166-5ECA5EBB4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91841" y="7006699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854BC-1D07-4F76-AEA2-90FFE6F7B7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61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</p:sldLayoutIdLst>
  <p:hf sldNum="0" hdr="0" ft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Tx/>
        <a:buBlip>
          <a:blip r:embed="rId10"/>
        </a:buBlip>
        <a:defRPr sz="3086" kern="1200">
          <a:solidFill>
            <a:srgbClr val="2B499A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Tx/>
        <a:buBlip>
          <a:blip r:embed="rId10"/>
        </a:buBlip>
        <a:defRPr sz="2646" kern="1200">
          <a:solidFill>
            <a:srgbClr val="2B499A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Tx/>
        <a:buBlip>
          <a:blip r:embed="rId10"/>
        </a:buBlip>
        <a:defRPr sz="2205" kern="1200">
          <a:solidFill>
            <a:srgbClr val="2B499A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Tx/>
        <a:buBlip>
          <a:blip r:embed="rId10"/>
        </a:buBlip>
        <a:defRPr sz="1984" kern="1200">
          <a:solidFill>
            <a:srgbClr val="2B499A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Tx/>
        <a:buBlip>
          <a:blip r:embed="rId10"/>
        </a:buBlip>
        <a:defRPr sz="1984" kern="1200">
          <a:solidFill>
            <a:srgbClr val="2B499A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13606F3-A8E8-8F46-9AE0-CD6AD9788DFF}"/>
              </a:ext>
            </a:extLst>
          </p:cNvPr>
          <p:cNvSpPr/>
          <p:nvPr userDrawn="1"/>
        </p:nvSpPr>
        <p:spPr>
          <a:xfrm>
            <a:off x="0" y="6772366"/>
            <a:ext cx="13439775" cy="787309"/>
          </a:xfrm>
          <a:prstGeom prst="rect">
            <a:avLst/>
          </a:prstGeom>
          <a:solidFill>
            <a:srgbClr val="2B4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6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38B5F3-3A1D-1542-B854-83F431910E10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1570505" y="6855834"/>
            <a:ext cx="1637425" cy="62037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8705C8-179E-430A-BABA-8692D4B1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77" y="241042"/>
            <a:ext cx="11893450" cy="972864"/>
          </a:xfrm>
          <a:prstGeom prst="rect">
            <a:avLst/>
          </a:prstGeom>
        </p:spPr>
        <p:txBody>
          <a:bodyPr vert="horz" lIns="0" tIns="36000" rIns="0" bIns="3600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3D6F0-5E00-4E8F-B9E9-6A7986360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275" y="1329473"/>
            <a:ext cx="11893450" cy="5410797"/>
          </a:xfrm>
          <a:prstGeom prst="rect">
            <a:avLst/>
          </a:prstGeom>
        </p:spPr>
        <p:txBody>
          <a:bodyPr vert="horz" lIns="0" tIns="36000" rIns="0" bIns="3600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</a:t>
            </a:r>
            <a:r>
              <a:rPr lang="en-GB" sz="2646" dirty="0">
                <a:solidFill>
                  <a:srgbClr val="2B499A"/>
                </a:solidFill>
                <a:latin typeface="+mn-lt"/>
              </a:rPr>
              <a:t> Ipsum </a:t>
            </a:r>
            <a:r>
              <a:rPr lang="en-US" dirty="0"/>
              <a:t>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0C88F-38BE-4FF9-A312-DDC4CE6A0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44251" y="6964780"/>
            <a:ext cx="815127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Rupert Lueck - Insights on EOSC Governance &amp; Structure - EOSC Consultation Day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8EA2D-DE77-47D1-8166-5ECA5EBB4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275" y="6964780"/>
            <a:ext cx="566482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69" b="1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EED854BC-1D07-4F76-AEA2-90FFE6F7B7E5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9091A9-890B-4645-86DC-45985C9E0C23}"/>
              </a:ext>
            </a:extLst>
          </p:cNvPr>
          <p:cNvGrpSpPr/>
          <p:nvPr userDrawn="1"/>
        </p:nvGrpSpPr>
        <p:grpSpPr>
          <a:xfrm>
            <a:off x="810276" y="1246003"/>
            <a:ext cx="11893451" cy="0"/>
            <a:chOff x="735048" y="1564938"/>
            <a:chExt cx="10789240" cy="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7056853-0A29-BC45-B833-14D0C9A5DC9F}"/>
                </a:ext>
              </a:extLst>
            </p:cNvPr>
            <p:cNvCxnSpPr>
              <a:cxnSpLocks/>
            </p:cNvCxnSpPr>
            <p:nvPr/>
          </p:nvCxnSpPr>
          <p:spPr>
            <a:xfrm>
              <a:off x="735048" y="1564938"/>
              <a:ext cx="3919248" cy="0"/>
            </a:xfrm>
            <a:prstGeom prst="line">
              <a:avLst/>
            </a:prstGeom>
            <a:ln w="38100">
              <a:solidFill>
                <a:srgbClr val="0DB8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3E28B37-A682-A047-ADBD-8CBE2E8264BE}"/>
                </a:ext>
              </a:extLst>
            </p:cNvPr>
            <p:cNvCxnSpPr>
              <a:cxnSpLocks/>
            </p:cNvCxnSpPr>
            <p:nvPr/>
          </p:nvCxnSpPr>
          <p:spPr>
            <a:xfrm>
              <a:off x="4096512" y="1564938"/>
              <a:ext cx="3721608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D2B7E21-2FE7-EA4A-9D2A-B6B852E075DA}"/>
                </a:ext>
              </a:extLst>
            </p:cNvPr>
            <p:cNvCxnSpPr>
              <a:cxnSpLocks/>
            </p:cNvCxnSpPr>
            <p:nvPr/>
          </p:nvCxnSpPr>
          <p:spPr>
            <a:xfrm>
              <a:off x="7754112" y="1564938"/>
              <a:ext cx="3770176" cy="0"/>
            </a:xfrm>
            <a:prstGeom prst="line">
              <a:avLst/>
            </a:prstGeom>
            <a:ln w="38100">
              <a:solidFill>
                <a:srgbClr val="2B499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6429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</p:sldLayoutIdLst>
  <p:hf sldNum="0" hdr="0" dt="0"/>
  <p:txStyles>
    <p:titleStyle>
      <a:lvl1pPr algn="l" defTabSz="1007918" rtl="0" eaLnBrk="1" latinLnBrk="0" hangingPunct="1">
        <a:lnSpc>
          <a:spcPct val="90000"/>
        </a:lnSpc>
        <a:spcBef>
          <a:spcPct val="0"/>
        </a:spcBef>
        <a:buNone/>
        <a:defRPr sz="4115" kern="1200">
          <a:solidFill>
            <a:srgbClr val="FF715B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391968" indent="-391968" algn="l" defTabSz="1007918" rtl="0" eaLnBrk="1" latinLnBrk="0" hangingPunct="1">
        <a:lnSpc>
          <a:spcPct val="100000"/>
        </a:lnSpc>
        <a:spcBef>
          <a:spcPts val="882"/>
        </a:spcBef>
        <a:buFontTx/>
        <a:buBlip>
          <a:blip r:embed="rId17"/>
        </a:buBlip>
        <a:tabLst/>
        <a:defRPr sz="2940" kern="1200">
          <a:solidFill>
            <a:srgbClr val="2B499A"/>
          </a:solidFill>
          <a:latin typeface="+mn-lt"/>
          <a:ea typeface="+mn-ea"/>
          <a:cs typeface="+mn-cs"/>
        </a:defRPr>
      </a:lvl1pPr>
      <a:lvl2pPr marL="849264" indent="-345305" algn="l" defTabSz="1007918" rtl="0" eaLnBrk="1" latinLnBrk="0" hangingPunct="1">
        <a:lnSpc>
          <a:spcPct val="100000"/>
        </a:lnSpc>
        <a:spcBef>
          <a:spcPts val="588"/>
        </a:spcBef>
        <a:buFontTx/>
        <a:buBlip>
          <a:blip r:embed="rId17"/>
        </a:buBlip>
        <a:tabLst/>
        <a:defRPr sz="2646" kern="1200">
          <a:solidFill>
            <a:srgbClr val="2B499A"/>
          </a:solidFill>
          <a:latin typeface="+mn-lt"/>
          <a:ea typeface="+mn-ea"/>
          <a:cs typeface="+mn-cs"/>
        </a:defRPr>
      </a:lvl2pPr>
      <a:lvl3pPr marL="1308894" indent="-300976" algn="l" defTabSz="1007918" rtl="0" eaLnBrk="1" latinLnBrk="0" hangingPunct="1">
        <a:lnSpc>
          <a:spcPct val="100000"/>
        </a:lnSpc>
        <a:spcBef>
          <a:spcPts val="588"/>
        </a:spcBef>
        <a:buFontTx/>
        <a:buBlip>
          <a:blip r:embed="rId17"/>
        </a:buBlip>
        <a:tabLst/>
        <a:defRPr sz="2351" kern="1200">
          <a:solidFill>
            <a:srgbClr val="2B499A"/>
          </a:solidFill>
          <a:latin typeface="+mn-lt"/>
          <a:ea typeface="+mn-ea"/>
          <a:cs typeface="+mn-cs"/>
        </a:defRPr>
      </a:lvl3pPr>
      <a:lvl4pPr marL="1763856" indent="-251979" algn="l" defTabSz="1007918" rtl="0" eaLnBrk="1" latinLnBrk="0" hangingPunct="1">
        <a:lnSpc>
          <a:spcPct val="100000"/>
        </a:lnSpc>
        <a:spcBef>
          <a:spcPts val="441"/>
        </a:spcBef>
        <a:buFontTx/>
        <a:buBlip>
          <a:blip r:embed="rId17"/>
        </a:buBlip>
        <a:defRPr sz="2058" kern="1200">
          <a:solidFill>
            <a:srgbClr val="2B499A"/>
          </a:solidFill>
          <a:latin typeface="+mn-lt"/>
          <a:ea typeface="+mn-ea"/>
          <a:cs typeface="+mn-cs"/>
        </a:defRPr>
      </a:lvl4pPr>
      <a:lvl5pPr marL="2267816" indent="-251979" algn="l" defTabSz="1007918" rtl="0" eaLnBrk="1" latinLnBrk="0" hangingPunct="1">
        <a:lnSpc>
          <a:spcPct val="100000"/>
        </a:lnSpc>
        <a:spcBef>
          <a:spcPts val="441"/>
        </a:spcBef>
        <a:buFontTx/>
        <a:buBlip>
          <a:blip r:embed="rId17"/>
        </a:buBlip>
        <a:defRPr sz="2058" kern="1200">
          <a:solidFill>
            <a:srgbClr val="2B499A"/>
          </a:solidFill>
          <a:latin typeface="+mn-lt"/>
          <a:ea typeface="+mn-ea"/>
          <a:cs typeface="+mn-cs"/>
        </a:defRPr>
      </a:lvl5pPr>
      <a:lvl6pPr marL="2771774" indent="-251979" algn="l" defTabSz="1007918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734" indent="-251979" algn="l" defTabSz="1007918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692" indent="-251979" algn="l" defTabSz="1007918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651" indent="-251979" algn="l" defTabSz="1007918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59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18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877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36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795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753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713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672" algn="l" defTabSz="1007918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oscsecretariat.eu/news-opinion/eosc-strategic-research-and-innovation-agenda-version-08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>
            <a:spLocks noGrp="1"/>
          </p:cNvSpPr>
          <p:nvPr>
            <p:ph type="ctrTitle"/>
          </p:nvPr>
        </p:nvSpPr>
        <p:spPr>
          <a:xfrm>
            <a:off x="1178455" y="1180519"/>
            <a:ext cx="10336606" cy="107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3473"/>
            </a:pPr>
            <a:r>
              <a:rPr lang="en-GB" sz="4800" dirty="0"/>
              <a:t>Entering the next phase of EOSC</a:t>
            </a:r>
            <a:endParaRPr sz="4800" dirty="0"/>
          </a:p>
        </p:txBody>
      </p:sp>
      <p:sp>
        <p:nvSpPr>
          <p:cNvPr id="429" name="Google Shape;429;p48"/>
          <p:cNvSpPr txBox="1">
            <a:spLocks noGrp="1"/>
          </p:cNvSpPr>
          <p:nvPr>
            <p:ph type="body" idx="1"/>
          </p:nvPr>
        </p:nvSpPr>
        <p:spPr>
          <a:xfrm>
            <a:off x="1244129" y="3268885"/>
            <a:ext cx="8030349" cy="108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3333"/>
            </a:pPr>
            <a:r>
              <a:rPr lang="en-GB" sz="3333" dirty="0"/>
              <a:t>Rupert </a:t>
            </a:r>
            <a:r>
              <a:rPr lang="en-GB" sz="3333" dirty="0" err="1"/>
              <a:t>Lueck</a:t>
            </a:r>
            <a:endParaRPr sz="3333" dirty="0"/>
          </a:p>
          <a:p>
            <a:pPr marL="0" indent="0">
              <a:buSzPts val="2400"/>
            </a:pPr>
            <a:r>
              <a:rPr lang="en-GB" dirty="0"/>
              <a:t>EOSC EB, Co-Chair WG Sustainability </a:t>
            </a:r>
            <a:endParaRPr dirty="0"/>
          </a:p>
        </p:txBody>
      </p:sp>
      <p:sp>
        <p:nvSpPr>
          <p:cNvPr id="430" name="Google Shape;430;p48"/>
          <p:cNvSpPr txBox="1">
            <a:spLocks noGrp="1"/>
          </p:cNvSpPr>
          <p:nvPr>
            <p:ph type="body" idx="2"/>
          </p:nvPr>
        </p:nvSpPr>
        <p:spPr>
          <a:xfrm>
            <a:off x="1309736" y="4348831"/>
            <a:ext cx="4876511" cy="146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400"/>
            </a:pPr>
            <a:r>
              <a:rPr lang="en-GB" dirty="0" err="1"/>
              <a:t>PaNOSC</a:t>
            </a:r>
            <a:r>
              <a:rPr lang="en-GB" dirty="0"/>
              <a:t> and </a:t>
            </a:r>
            <a:r>
              <a:rPr lang="en-GB" dirty="0" err="1"/>
              <a:t>ExPaNDS</a:t>
            </a:r>
            <a:r>
              <a:rPr lang="en-GB" dirty="0"/>
              <a:t> Symposium 9</a:t>
            </a:r>
            <a:r>
              <a:rPr lang="en-GB" baseline="30000" dirty="0"/>
              <a:t>th</a:t>
            </a:r>
            <a:r>
              <a:rPr lang="en-GB" dirty="0"/>
              <a:t> November 2020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63E61-AEF8-4EA5-88D0-511CD151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EOSC-Core </a:t>
            </a:r>
            <a:r>
              <a:rPr lang="de-DE" dirty="0" err="1"/>
              <a:t>services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AFF64-BAED-4BB1-AE56-1F8E64C31EB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9655" y="1464272"/>
            <a:ext cx="11895135" cy="599857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Shared open science policy framework</a:t>
            </a:r>
            <a:r>
              <a:rPr lang="en-US" dirty="0"/>
              <a:t>, which effectively embeds a data compliance framework for open / FAIR data. It defines and applies the rules of how the data elements are published, shared and re-used.</a:t>
            </a:r>
          </a:p>
          <a:p>
            <a:r>
              <a:rPr lang="en-US" dirty="0"/>
              <a:t>An instantiation of the </a:t>
            </a:r>
            <a:r>
              <a:rPr lang="en-US" b="1" dirty="0"/>
              <a:t>EOSC interoperability Framework </a:t>
            </a:r>
            <a:r>
              <a:rPr lang="en-US" dirty="0"/>
              <a:t>including</a:t>
            </a:r>
          </a:p>
          <a:p>
            <a:pPr lvl="1"/>
            <a:r>
              <a:rPr lang="en-US" b="1" dirty="0"/>
              <a:t>Authentication and Authorization Interoperability (AAI) framework</a:t>
            </a:r>
            <a:r>
              <a:rPr lang="en-US" dirty="0"/>
              <a:t>,</a:t>
            </a:r>
          </a:p>
          <a:p>
            <a:pPr lvl="1"/>
            <a:r>
              <a:rPr lang="en-US" b="1" dirty="0"/>
              <a:t>Persistent Identifiers framework: </a:t>
            </a:r>
            <a:r>
              <a:rPr lang="en-US" dirty="0"/>
              <a:t>Services to generate, resolve and validate persistent identifiers (PID)</a:t>
            </a:r>
          </a:p>
          <a:p>
            <a:pPr lvl="1"/>
            <a:r>
              <a:rPr lang="en-US" b="1" dirty="0"/>
              <a:t>Interoperable metadata framework:</a:t>
            </a:r>
            <a:r>
              <a:rPr lang="en-US" dirty="0"/>
              <a:t> Within &amp; between discipline interoperability</a:t>
            </a:r>
          </a:p>
          <a:p>
            <a:pPr lvl="1"/>
            <a:r>
              <a:rPr lang="en-US" b="1" dirty="0"/>
              <a:t>Data access framework</a:t>
            </a:r>
            <a:r>
              <a:rPr lang="en-US" dirty="0"/>
              <a:t>, whose primary role is to offer data as a service. It enables open interfaces where data consumers (users and machines) are able to discover and use data.</a:t>
            </a:r>
          </a:p>
          <a:p>
            <a:pPr lvl="1"/>
            <a:r>
              <a:rPr lang="en-US" b="1" dirty="0"/>
              <a:t>Service management and access framework</a:t>
            </a:r>
            <a:r>
              <a:rPr lang="en-US" dirty="0"/>
              <a:t>, consistent and agreed upon understanding of e-science services: what they offer, which science problem they address, what operational capacity, how accessed, who pays.</a:t>
            </a:r>
          </a:p>
          <a:p>
            <a:pPr lvl="1"/>
            <a:r>
              <a:rPr lang="en-US" b="1" dirty="0"/>
              <a:t>Open metrics framework</a:t>
            </a:r>
            <a:r>
              <a:rPr lang="en-US" dirty="0"/>
              <a:t>, which sets the rules (usage, performance, value for money, user satisfaction) for the assessment of EOSC elements, i.e., policies, access framework, services, data, business, funding and usage models.</a:t>
            </a:r>
          </a:p>
          <a:p>
            <a:r>
              <a:rPr lang="en-US" b="1" dirty="0"/>
              <a:t>Security policies and procedures </a:t>
            </a:r>
            <a:r>
              <a:rPr lang="en-US" dirty="0"/>
              <a:t>to ensure consistent and coordinated security operations across the federated services. This will include incident response policies and a service request and problem management scheme </a:t>
            </a:r>
          </a:p>
          <a:p>
            <a:r>
              <a:rPr lang="en-US" b="1" dirty="0"/>
              <a:t>Operational support serv</a:t>
            </a:r>
            <a:r>
              <a:rPr lang="en-US" dirty="0"/>
              <a:t>ices for EOSC-Core and made available to those federating services connecting to the EOSC-Core.</a:t>
            </a:r>
          </a:p>
          <a:p>
            <a:r>
              <a:rPr lang="en-US" b="1" dirty="0"/>
              <a:t>Web-portal</a:t>
            </a:r>
            <a:r>
              <a:rPr lang="en-US" dirty="0"/>
              <a:t> including web-content as well as supply and demand facing services providing for accessing the EOSC resources. </a:t>
            </a:r>
          </a:p>
        </p:txBody>
      </p:sp>
      <p:sp>
        <p:nvSpPr>
          <p:cNvPr id="5" name="Rounded Rectangular Callout 5">
            <a:extLst>
              <a:ext uri="{FF2B5EF4-FFF2-40B4-BE49-F238E27FC236}">
                <a16:creationId xmlns:a16="http://schemas.microsoft.com/office/drawing/2014/main" id="{3BBF8C83-38D5-E849-879E-7697F01B6BAB}"/>
              </a:ext>
            </a:extLst>
          </p:cNvPr>
          <p:cNvSpPr/>
          <p:nvPr/>
        </p:nvSpPr>
        <p:spPr>
          <a:xfrm>
            <a:off x="8390882" y="215152"/>
            <a:ext cx="4785470" cy="877692"/>
          </a:xfrm>
          <a:prstGeom prst="wedgeRoundRectCallout">
            <a:avLst>
              <a:gd name="adj1" fmla="val -76860"/>
              <a:gd name="adj2" fmla="val 55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43">
              <a:buClrTx/>
            </a:pPr>
            <a:r>
              <a:rPr lang="en-US" sz="1984" kern="1200" dirty="0">
                <a:solidFill>
                  <a:prstClr val="white"/>
                </a:solidFill>
                <a:latin typeface="Calibri" panose="020F0502020204030204"/>
              </a:rPr>
              <a:t>Agreed with FAIR &amp; Architecture WGs </a:t>
            </a:r>
            <a:endParaRPr lang="en-GB" sz="1984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524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CD16E-167F-4498-9BF9-E425C897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EOSC implementation: Structure, iterative process &amp; timelines</a:t>
            </a:r>
            <a:endParaRPr lang="en-DE" dirty="0"/>
          </a:p>
        </p:txBody>
      </p:sp>
      <p:pic>
        <p:nvPicPr>
          <p:cNvPr id="5" name="Picture 2" descr="https://lh3.googleusercontent.com/Q6v3TnE114y574v8EBFRC5vn1KWjX48DpIpDyTfEyxCejN5wsJyBjiQ_1xpXrFqqlwZmJPzOI_HIfuXtl916Fb2xFt8p9WVRoMX1JbOSvwnii2RCgSDW9vspy1HcKjD8Et3gRRXw">
            <a:extLst>
              <a:ext uri="{FF2B5EF4-FFF2-40B4-BE49-F238E27FC236}">
                <a16:creationId xmlns:a16="http://schemas.microsoft.com/office/drawing/2014/main" id="{95E3959A-BC0B-4609-B419-401B8C089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221" y="4454955"/>
            <a:ext cx="2787315" cy="274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6.googleusercontent.com/Hn6gO5yYYhxKltEP7VnUxbFO_bTpAODTY2W9VHW3bcOtZAv4wp3DA2f6mNOimdYf_7Hu6YIdfDt7RqIM_lZRTJ7nNeLnFOKtECYouG3vNsJ-rZ7PGFmAZhuhPLl7vYUWtkisJ6jt">
            <a:extLst>
              <a:ext uri="{FF2B5EF4-FFF2-40B4-BE49-F238E27FC236}">
                <a16:creationId xmlns:a16="http://schemas.microsoft.com/office/drawing/2014/main" id="{3246F247-12A4-4EC5-8EF1-0C5995200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141" y="1558366"/>
            <a:ext cx="3115476" cy="255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357;p27">
            <a:extLst>
              <a:ext uri="{FF2B5EF4-FFF2-40B4-BE49-F238E27FC236}">
                <a16:creationId xmlns:a16="http://schemas.microsoft.com/office/drawing/2014/main" id="{A761F65E-EDCA-734F-9EDC-756116F3CF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5595" y="2339378"/>
            <a:ext cx="6705017" cy="40948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0625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A3E6-D035-4D1B-97DC-431962FAB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Widening EOSC to public and private sectors – the </a:t>
            </a:r>
            <a:r>
              <a:rPr lang="en-US" dirty="0" err="1"/>
              <a:t>PaNOSC</a:t>
            </a:r>
            <a:r>
              <a:rPr lang="en-US" dirty="0"/>
              <a:t> use case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5B773-6A37-4314-9B8F-EE43CA6EEC0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Sustainability WG launched study - Options to expand EOSC to the public and private sectors</a:t>
            </a:r>
          </a:p>
          <a:p>
            <a:pPr lvl="1"/>
            <a:r>
              <a:rPr lang="en-US" dirty="0"/>
              <a:t>Conducted by Industry Commons Foundation funded by Co-creation budget</a:t>
            </a:r>
          </a:p>
          <a:p>
            <a:pPr lvl="1"/>
            <a:r>
              <a:rPr lang="en-US" dirty="0"/>
              <a:t>Collected 23 use cases</a:t>
            </a:r>
          </a:p>
          <a:p>
            <a:endParaRPr lang="en-US" dirty="0"/>
          </a:p>
          <a:p>
            <a:r>
              <a:rPr lang="en-US" dirty="0" err="1"/>
              <a:t>PaNOSC</a:t>
            </a:r>
            <a:r>
              <a:rPr lang="en-US" dirty="0"/>
              <a:t> use case</a:t>
            </a:r>
          </a:p>
          <a:p>
            <a:pPr lvl="1"/>
            <a:r>
              <a:rPr lang="en-US" dirty="0" err="1"/>
              <a:t>PaNOSC</a:t>
            </a:r>
            <a:r>
              <a:rPr lang="en-US" dirty="0"/>
              <a:t> value-added SME application for industry/commercial use</a:t>
            </a:r>
          </a:p>
          <a:p>
            <a:pPr lvl="1"/>
            <a:r>
              <a:rPr lang="en-US" dirty="0"/>
              <a:t>Large volumes of data generated by the photon and neutron laboratories gathered together under the </a:t>
            </a:r>
            <a:r>
              <a:rPr lang="en-US" dirty="0" err="1"/>
              <a:t>PaNOSC</a:t>
            </a:r>
            <a:r>
              <a:rPr lang="en-US" dirty="0"/>
              <a:t> umbrella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</a:t>
            </a:r>
            <a:r>
              <a:rPr lang="en-US" dirty="0"/>
              <a:t>echnical challenge to create software as a service (SaaS) allowing industry to apply the new knowledge created in the research environment. </a:t>
            </a:r>
          </a:p>
          <a:p>
            <a:pPr lvl="1"/>
            <a:r>
              <a:rPr lang="en-US" dirty="0"/>
              <a:t>Vision: a SME with the commercial incentive to provide this bridge would be able to provide such an innovative service solution</a:t>
            </a:r>
          </a:p>
        </p:txBody>
      </p:sp>
    </p:spTree>
    <p:extLst>
      <p:ext uri="{BB962C8B-B14F-4D97-AF65-F5344CB8AC3E}">
        <p14:creationId xmlns:p14="http://schemas.microsoft.com/office/powerpoint/2010/main" val="1034034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5AB29-5297-4A70-AABE-FD9D34C7F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big picture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3BDF1-543B-40F7-91BE-3E400F38AC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9655" y="1433240"/>
            <a:ext cx="11895135" cy="5389477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1482"/>
              </a:spcBef>
            </a:pPr>
            <a:r>
              <a:rPr lang="en-US" dirty="0"/>
              <a:t>The EOSC vision is not limited to linking datasets, federating infrastructures, or aligning policies</a:t>
            </a:r>
          </a:p>
          <a:p>
            <a:pPr lvl="1">
              <a:spcBef>
                <a:spcPts val="1482"/>
              </a:spcBef>
            </a:pPr>
            <a:r>
              <a:rPr lang="en-US" dirty="0"/>
              <a:t>It links stakeholders throughout the data lifecycle and across the European research ecosystem</a:t>
            </a:r>
          </a:p>
          <a:p>
            <a:pPr>
              <a:spcBef>
                <a:spcPts val="1482"/>
              </a:spcBef>
            </a:pPr>
            <a:r>
              <a:rPr lang="en-US" dirty="0"/>
              <a:t>EOSC must be inclusive and supplement the activities of research communities</a:t>
            </a:r>
          </a:p>
          <a:p>
            <a:pPr>
              <a:spcBef>
                <a:spcPts val="1482"/>
              </a:spcBef>
            </a:pPr>
            <a:r>
              <a:rPr lang="en-US" dirty="0"/>
              <a:t>Divergence across and within stakeholder groups about the benefits and costs of EOSC as well as the disruption it may cause to existing structures, decision making processes and funding models</a:t>
            </a:r>
          </a:p>
          <a:p>
            <a:pPr lvl="1">
              <a:spcBef>
                <a:spcPts val="1482"/>
              </a:spcBef>
            </a:pPr>
            <a:r>
              <a:rPr lang="en-US" dirty="0"/>
              <a:t>EOSC must acknowledge that such tensions exist and work to reconcile them</a:t>
            </a:r>
          </a:p>
          <a:p>
            <a:pPr lvl="1">
              <a:spcBef>
                <a:spcPts val="1482"/>
              </a:spcBef>
            </a:pPr>
            <a:r>
              <a:rPr lang="en-US" dirty="0"/>
              <a:t>An iterative approach is needed to progressively build trust and resolve conflicts between the stakeholders while acknowledging that not all the solutions and answers are known today</a:t>
            </a:r>
          </a:p>
          <a:p>
            <a:pPr>
              <a:spcBef>
                <a:spcPts val="1482"/>
              </a:spcBef>
            </a:pPr>
            <a:r>
              <a:rPr lang="en-US" dirty="0"/>
              <a:t>There must be an objective assessment of what has been achieved with each iteration</a:t>
            </a:r>
          </a:p>
          <a:p>
            <a:pPr>
              <a:spcBef>
                <a:spcPts val="1482"/>
              </a:spcBef>
            </a:pPr>
            <a:r>
              <a:rPr lang="en-US" dirty="0"/>
              <a:t>The creation of the EOSC Association is an important achievement and it could provide a forum where the stakeholders resolve their differences and confirm their commitment to EOSC</a:t>
            </a:r>
          </a:p>
          <a:p>
            <a:pPr>
              <a:spcBef>
                <a:spcPts val="1482"/>
              </a:spcBef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03987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7462-7ED7-4539-BA45-C3769DC34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7F176-AFF2-4C75-913E-EA8159C64E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9655" y="1362900"/>
            <a:ext cx="12153310" cy="5389477"/>
          </a:xfrm>
        </p:spPr>
        <p:txBody>
          <a:bodyPr>
            <a:normAutofit/>
          </a:bodyPr>
          <a:lstStyle/>
          <a:p>
            <a:r>
              <a:rPr lang="en-US" dirty="0"/>
              <a:t>The Minimum Viable EOSC (MVE) will enable the federation of existing and planned research data infrastructures for the benefit of publicly funded researchers accessing openly available FAIR data.</a:t>
            </a:r>
          </a:p>
          <a:p>
            <a:r>
              <a:rPr lang="en-US" dirty="0"/>
              <a:t>The MVE is necessary in order to establish an initial implementation of EOSC that brings value to users beyond their current use of infrastructures.</a:t>
            </a:r>
          </a:p>
          <a:p>
            <a:endParaRPr lang="en-US" dirty="0"/>
          </a:p>
          <a:p>
            <a:r>
              <a:rPr lang="en-US" dirty="0"/>
              <a:t>Draft Iron lady / FAIR lady document now available via EOSC liaison platform</a:t>
            </a:r>
            <a:br>
              <a:rPr lang="en-US" dirty="0"/>
            </a:br>
            <a:br>
              <a:rPr lang="en-US" sz="1100" dirty="0"/>
            </a:b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www.eoscsecretariat.eu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/system/files/solutions_for_a_sustainable_eosc_-_ironlady_draft_19oct20.pdf</a:t>
            </a:r>
          </a:p>
          <a:p>
            <a:endParaRPr lang="en-US" dirty="0"/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79970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1C1767-526F-DA46-8FFD-A4CB034DD080}"/>
              </a:ext>
            </a:extLst>
          </p:cNvPr>
          <p:cNvSpPr/>
          <p:nvPr/>
        </p:nvSpPr>
        <p:spPr>
          <a:xfrm>
            <a:off x="176" y="-1"/>
            <a:ext cx="13439422" cy="7559675"/>
          </a:xfrm>
          <a:prstGeom prst="rect">
            <a:avLst/>
          </a:prstGeom>
          <a:solidFill>
            <a:srgbClr val="2B4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DF6B573-A917-3648-A920-76257C7D1DCD}"/>
              </a:ext>
            </a:extLst>
          </p:cNvPr>
          <p:cNvSpPr/>
          <p:nvPr/>
        </p:nvSpPr>
        <p:spPr>
          <a:xfrm>
            <a:off x="9665478" y="5373830"/>
            <a:ext cx="4876674" cy="1449676"/>
          </a:xfrm>
          <a:prstGeom prst="roundRect">
            <a:avLst>
              <a:gd name="adj" fmla="val 50000"/>
            </a:avLst>
          </a:prstGeom>
          <a:solidFill>
            <a:srgbClr val="75BAD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63B9B46-BD52-594E-BAB0-589519523181}"/>
              </a:ext>
            </a:extLst>
          </p:cNvPr>
          <p:cNvGrpSpPr/>
          <p:nvPr/>
        </p:nvGrpSpPr>
        <p:grpSpPr>
          <a:xfrm>
            <a:off x="-1715339" y="672260"/>
            <a:ext cx="11949570" cy="6215154"/>
            <a:chOff x="-762995" y="3748964"/>
            <a:chExt cx="10840433" cy="5638275"/>
          </a:xfrm>
          <a:solidFill>
            <a:srgbClr val="75BADA">
              <a:alpha val="15000"/>
            </a:srgbClr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D53CB7C-EB18-D040-A19B-AFA0422F4C7C}"/>
                </a:ext>
              </a:extLst>
            </p:cNvPr>
            <p:cNvSpPr/>
            <p:nvPr/>
          </p:nvSpPr>
          <p:spPr>
            <a:xfrm>
              <a:off x="1434533" y="6002592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5B5E5184-B4EF-FA44-8F89-9BCA876E8E4F}"/>
                </a:ext>
              </a:extLst>
            </p:cNvPr>
            <p:cNvSpPr/>
            <p:nvPr/>
          </p:nvSpPr>
          <p:spPr>
            <a:xfrm>
              <a:off x="3687087" y="6008854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F81E599B-F3B7-EF44-8284-2F5D9B6F3ACF}"/>
                </a:ext>
              </a:extLst>
            </p:cNvPr>
            <p:cNvSpPr/>
            <p:nvPr/>
          </p:nvSpPr>
          <p:spPr>
            <a:xfrm>
              <a:off x="160003" y="3748964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CEAFEBBC-5C74-BA4D-A0DE-151C73D6BAB4}"/>
                </a:ext>
              </a:extLst>
            </p:cNvPr>
            <p:cNvSpPr/>
            <p:nvPr/>
          </p:nvSpPr>
          <p:spPr>
            <a:xfrm>
              <a:off x="4463753" y="3798083"/>
              <a:ext cx="3674115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A03B21C-AA55-3044-9138-B0226477448F}"/>
                </a:ext>
              </a:extLst>
            </p:cNvPr>
            <p:cNvSpPr/>
            <p:nvPr/>
          </p:nvSpPr>
          <p:spPr>
            <a:xfrm>
              <a:off x="8802909" y="380694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D5963B8A-0C45-F44F-82AD-9635195EE2BC}"/>
                </a:ext>
              </a:extLst>
            </p:cNvPr>
            <p:cNvSpPr/>
            <p:nvPr/>
          </p:nvSpPr>
          <p:spPr>
            <a:xfrm>
              <a:off x="976500" y="8072119"/>
              <a:ext cx="5713256" cy="131512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3B19A10-9464-CB40-85DE-A1645AC2CDCC}"/>
                </a:ext>
              </a:extLst>
            </p:cNvPr>
            <p:cNvSpPr/>
            <p:nvPr/>
          </p:nvSpPr>
          <p:spPr>
            <a:xfrm>
              <a:off x="-762995" y="6002591"/>
              <a:ext cx="1274529" cy="13015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43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8AF0DB7-058E-EA4B-8D6C-8D76BB5338D1}"/>
              </a:ext>
            </a:extLst>
          </p:cNvPr>
          <p:cNvSpPr txBox="1">
            <a:spLocks/>
          </p:cNvSpPr>
          <p:nvPr/>
        </p:nvSpPr>
        <p:spPr>
          <a:xfrm>
            <a:off x="1224496" y="3156466"/>
            <a:ext cx="8227765" cy="942327"/>
          </a:xfrm>
          <a:prstGeom prst="rect">
            <a:avLst/>
          </a:prstGeom>
        </p:spPr>
        <p:txBody>
          <a:bodyPr vert="horz" lIns="100796" tIns="50398" rIns="100796" bIns="50398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614" b="1" dirty="0">
                <a:solidFill>
                  <a:schemeClr val="bg1"/>
                </a:solidFill>
                <a:latin typeface="+mn-lt"/>
              </a:rPr>
              <a:t>ANY QUESTIONS?</a:t>
            </a:r>
            <a:endParaRPr lang="en-US" sz="6614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DFA591A-08A4-A44F-B95C-85DCAE1A5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082" y="5570234"/>
            <a:ext cx="2783300" cy="1054543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194F9CD2-FDA7-1B49-A10B-0995E39540EF}"/>
              </a:ext>
            </a:extLst>
          </p:cNvPr>
          <p:cNvSpPr txBox="1">
            <a:spLocks/>
          </p:cNvSpPr>
          <p:nvPr/>
        </p:nvSpPr>
        <p:spPr>
          <a:xfrm>
            <a:off x="1224497" y="2462734"/>
            <a:ext cx="6270749" cy="618342"/>
          </a:xfrm>
          <a:prstGeom prst="rect">
            <a:avLst/>
          </a:prstGeom>
        </p:spPr>
        <p:txBody>
          <a:bodyPr vert="horz" lIns="100796" tIns="50398" rIns="100796" bIns="50398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9" b="1" dirty="0">
                <a:solidFill>
                  <a:srgbClr val="FFCC02"/>
                </a:solidFill>
                <a:latin typeface="+mn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10913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D94AFA-F73D-4FF7-B9DC-0527B6B86FB9}"/>
              </a:ext>
            </a:extLst>
          </p:cNvPr>
          <p:cNvSpPr/>
          <p:nvPr/>
        </p:nvSpPr>
        <p:spPr bwMode="auto">
          <a:xfrm>
            <a:off x="6934944" y="1278612"/>
            <a:ext cx="6504654" cy="55303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4394" tIns="67197" rIns="134394" bIns="67197" numCol="1" rtlCol="0" anchor="t" anchorCtr="0" compatLnSpc="1">
            <a:prstTxWarp prst="textNoShape">
              <a:avLst/>
            </a:prstTxWarp>
          </a:bodyPr>
          <a:lstStyle/>
          <a:p>
            <a:pPr defTabSz="1343985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DE" sz="2058" kern="1200" dirty="0" err="1">
              <a:solidFill>
                <a:srgbClr val="F49E17"/>
              </a:solidFill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A93AFB-31DC-2242-96B6-D55008F7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571" y="1281528"/>
            <a:ext cx="6276275" cy="552743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EOSC foreseen to enter into a </a:t>
            </a:r>
            <a:r>
              <a:rPr lang="en-GB" dirty="0">
                <a:solidFill>
                  <a:srgbClr val="00B050"/>
                </a:solidFill>
              </a:rPr>
              <a:t>co-programmed European Strategic Partnership</a:t>
            </a:r>
          </a:p>
          <a:p>
            <a:pPr lvl="1"/>
            <a:r>
              <a:rPr lang="en-GB" dirty="0"/>
              <a:t>provide a long-term funding mechanism for strategic development of EOSC </a:t>
            </a:r>
          </a:p>
          <a:p>
            <a:pPr lvl="1"/>
            <a:r>
              <a:rPr lang="en-GB" dirty="0"/>
              <a:t>shape strategic alignment of policies and set common standards through a common </a:t>
            </a:r>
            <a:r>
              <a:rPr lang="en-GB" dirty="0">
                <a:solidFill>
                  <a:srgbClr val="00B050"/>
                </a:solidFill>
              </a:rPr>
              <a:t>Strategic Research and Innovation Agenda (SRIA)</a:t>
            </a:r>
          </a:p>
          <a:p>
            <a:pPr lvl="1"/>
            <a:r>
              <a:rPr lang="en-GB" dirty="0"/>
              <a:t>EC funding expected to match partnership-based commitments by EU Member States &amp; Associated Countries; mainly be “in-kind”, data, services …</a:t>
            </a:r>
          </a:p>
          <a:p>
            <a:pPr lvl="1"/>
            <a:endParaRPr lang="en-GB" dirty="0"/>
          </a:p>
          <a:p>
            <a:r>
              <a:rPr lang="en-GB" dirty="0">
                <a:solidFill>
                  <a:srgbClr val="00B050"/>
                </a:solidFill>
              </a:rPr>
              <a:t>MoU between EC and EOSC Association</a:t>
            </a:r>
          </a:p>
          <a:p>
            <a:pPr lvl="1"/>
            <a:r>
              <a:rPr lang="en-GB" dirty="0"/>
              <a:t>Association currently being set up to be operational by </a:t>
            </a:r>
            <a:br>
              <a:rPr lang="en-GB" dirty="0"/>
            </a:br>
            <a:r>
              <a:rPr lang="en-GB" dirty="0"/>
              <a:t>Dec 2020 to sign the MoU with the EC</a:t>
            </a:r>
          </a:p>
          <a:p>
            <a:pPr lvl="1"/>
            <a:r>
              <a:rPr lang="en-GB" dirty="0"/>
              <a:t>Association comprised of EOSC partner organisations</a:t>
            </a:r>
          </a:p>
          <a:p>
            <a:pPr lvl="1"/>
            <a:r>
              <a:rPr lang="en-GB" dirty="0"/>
              <a:t>Association Core Tasks: SRIA, Standards, Monitor, Community Dialogue, Helpdesk, Training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E726F4-23A2-814E-8378-3BAF59D4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defTabSz="1343985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fld id="{46DF9A9C-341B-4E70-B1C2-00AFB8ED94F9}" type="slidenum">
              <a:rPr lang="en-GB" altLang="de-DE" b="0" kern="1200">
                <a:solidFill>
                  <a:srgbClr val="000000"/>
                </a:solidFill>
                <a:latin typeface="Arial" panose="020B0604020202020204"/>
                <a:ea typeface="ＭＳ Ｐゴシック" panose="020B0600070205080204" pitchFamily="34" charset="-128"/>
                <a:cs typeface="+mn-cs"/>
              </a:rPr>
              <a:pPr algn="l" defTabSz="1343985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t>16</a:t>
            </a:fld>
            <a:endParaRPr lang="en-GB" altLang="de-DE" b="0" kern="1200">
              <a:solidFill>
                <a:srgbClr val="000000"/>
              </a:solidFill>
              <a:latin typeface="Arial" panose="020B060402020202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60FD02B-CC6B-364B-A7C7-D5DF614DF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EOSC as a European Strategic Partnership with the EC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1FD6A8-B3EB-E04D-86D7-81B87906F099}"/>
              </a:ext>
            </a:extLst>
          </p:cNvPr>
          <p:cNvGrpSpPr/>
          <p:nvPr/>
        </p:nvGrpSpPr>
        <p:grpSpPr>
          <a:xfrm>
            <a:off x="7140522" y="1898262"/>
            <a:ext cx="6560303" cy="4175396"/>
            <a:chOff x="4858194" y="955742"/>
            <a:chExt cx="4463541" cy="2840883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03ED6CA-8251-C744-8B3A-06DD28B2CB88}"/>
                </a:ext>
              </a:extLst>
            </p:cNvPr>
            <p:cNvSpPr/>
            <p:nvPr/>
          </p:nvSpPr>
          <p:spPr>
            <a:xfrm>
              <a:off x="7785399" y="1382403"/>
              <a:ext cx="1180066" cy="1878766"/>
            </a:xfrm>
            <a:prstGeom prst="roundRect">
              <a:avLst/>
            </a:prstGeom>
            <a:solidFill>
              <a:srgbClr val="00A3DA"/>
            </a:solidFill>
            <a:ln w="9525">
              <a:solidFill>
                <a:schemeClr val="accent3">
                  <a:shade val="95000"/>
                  <a:satMod val="10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7964">
                <a:buClrTx/>
                <a:defRPr/>
              </a:pPr>
              <a:endParaRPr lang="en-GB" sz="1984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6466008-FF21-4C49-BE5F-00BF08A7E19B}"/>
                </a:ext>
              </a:extLst>
            </p:cNvPr>
            <p:cNvSpPr txBox="1"/>
            <p:nvPr/>
          </p:nvSpPr>
          <p:spPr>
            <a:xfrm>
              <a:off x="7890417" y="1468282"/>
              <a:ext cx="988571" cy="226617"/>
            </a:xfrm>
            <a:prstGeom prst="rect">
              <a:avLst/>
            </a:prstGeom>
            <a:noFill/>
          </p:spPr>
          <p:txBody>
            <a:bodyPr wrap="square" lIns="52911" tIns="52911" rIns="52911" bIns="52911" rtlCol="0">
              <a:spAutoFit/>
            </a:bodyPr>
            <a:lstStyle/>
            <a:p>
              <a:pPr algn="ctr" defTabSz="1007964">
                <a:buClrTx/>
                <a:defRPr/>
              </a:pPr>
              <a:r>
                <a:rPr lang="en-GB" sz="1470" kern="1200" dirty="0">
                  <a:solidFill>
                    <a:srgbClr val="FFFFFF"/>
                  </a:solidFill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EOSC Association 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B64676DA-841D-C840-97A7-63DCE857CB36}"/>
                </a:ext>
              </a:extLst>
            </p:cNvPr>
            <p:cNvSpPr/>
            <p:nvPr/>
          </p:nvSpPr>
          <p:spPr>
            <a:xfrm>
              <a:off x="6318043" y="955742"/>
              <a:ext cx="1151509" cy="339685"/>
            </a:xfrm>
            <a:prstGeom prst="roundRect">
              <a:avLst/>
            </a:prstGeom>
            <a:gradFill>
              <a:gsLst>
                <a:gs pos="0">
                  <a:srgbClr val="FFCC7F"/>
                </a:gs>
                <a:gs pos="35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52911" tIns="52911" rIns="52911" bIns="52911" rtlCol="0" anchor="ctr"/>
            <a:lstStyle/>
            <a:p>
              <a:pPr algn="ctr" defTabSz="1007964">
                <a:buClrTx/>
                <a:defRPr/>
              </a:pPr>
              <a:r>
                <a:rPr lang="en-GB" sz="1470" kern="1200" dirty="0">
                  <a:solidFill>
                    <a:prstClr val="black"/>
                  </a:solidFill>
                  <a:latin typeface="Calibri" panose="020F0502020204030204"/>
                </a:rPr>
                <a:t>Strategy Committee</a:t>
              </a:r>
              <a:br>
                <a:rPr lang="en-GB" sz="1470" kern="1200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GB" sz="1470" kern="1200" dirty="0">
                  <a:solidFill>
                    <a:prstClr val="black"/>
                  </a:solidFill>
                  <a:latin typeface="Calibri" panose="020F0502020204030204"/>
                </a:rPr>
                <a:t>MS/AC</a:t>
              </a:r>
            </a:p>
          </p:txBody>
        </p:sp>
        <p:cxnSp>
          <p:nvCxnSpPr>
            <p:cNvPr id="33" name="Elbow Connector 8">
              <a:extLst>
                <a:ext uri="{FF2B5EF4-FFF2-40B4-BE49-F238E27FC236}">
                  <a16:creationId xmlns:a16="http://schemas.microsoft.com/office/drawing/2014/main" id="{F61A3360-3D03-0F45-9994-F78442F6C9AA}"/>
                </a:ext>
              </a:extLst>
            </p:cNvPr>
            <p:cNvCxnSpPr>
              <a:cxnSpLocks/>
              <a:stCxn id="31" idx="3"/>
              <a:endCxn id="32" idx="0"/>
            </p:cNvCxnSpPr>
            <p:nvPr/>
          </p:nvCxnSpPr>
          <p:spPr>
            <a:xfrm>
              <a:off x="7469552" y="1125585"/>
              <a:ext cx="905880" cy="256819"/>
            </a:xfrm>
            <a:prstGeom prst="bentConnector2">
              <a:avLst/>
            </a:prstGeom>
            <a:ln w="19050">
              <a:solidFill>
                <a:srgbClr val="FFCC7F"/>
              </a:solidFill>
              <a:prstDash val="sysDash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DC3CD5-9610-CE40-A7FB-EF9106B79DAA}"/>
                </a:ext>
              </a:extLst>
            </p:cNvPr>
            <p:cNvSpPr/>
            <p:nvPr/>
          </p:nvSpPr>
          <p:spPr>
            <a:xfrm>
              <a:off x="4858194" y="1382403"/>
              <a:ext cx="1151509" cy="1878766"/>
            </a:xfrm>
            <a:prstGeom prst="roundRect">
              <a:avLst/>
            </a:prstGeom>
            <a:solidFill>
              <a:srgbClr val="2B499A"/>
            </a:solidFill>
            <a:ln w="9525">
              <a:solidFill>
                <a:schemeClr val="accent3">
                  <a:shade val="95000"/>
                  <a:satMod val="10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52911" tIns="52911" rIns="52911" bIns="52911" rtlCol="0" anchor="ctr"/>
            <a:lstStyle/>
            <a:p>
              <a:pPr algn="ctr" defTabSz="1007964">
                <a:buClrTx/>
                <a:defRPr/>
              </a:pPr>
              <a:r>
                <a:rPr lang="en-GB" sz="1470" kern="1200" dirty="0">
                  <a:solidFill>
                    <a:prstClr val="white"/>
                  </a:solidFill>
                  <a:latin typeface="Calibri" panose="020F0502020204030204"/>
                </a:rPr>
                <a:t>European</a:t>
              </a:r>
              <a:br>
                <a:rPr lang="en-GB" sz="1470" kern="1200" dirty="0">
                  <a:solidFill>
                    <a:prstClr val="white"/>
                  </a:solidFill>
                  <a:latin typeface="Calibri" panose="020F0502020204030204"/>
                </a:rPr>
              </a:br>
              <a:r>
                <a:rPr lang="en-GB" sz="1470" kern="1200" dirty="0">
                  <a:solidFill>
                    <a:prstClr val="white"/>
                  </a:solidFill>
                  <a:latin typeface="Calibri" panose="020F0502020204030204"/>
                </a:rPr>
                <a:t>Commission</a:t>
              </a:r>
            </a:p>
            <a:p>
              <a:pPr algn="ctr" defTabSz="1007964">
                <a:buClrTx/>
                <a:defRPr/>
              </a:pPr>
              <a:endParaRPr lang="en-GB" sz="1470" kern="1200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1007964">
                <a:buClrTx/>
                <a:defRPr/>
              </a:pPr>
              <a:endParaRPr lang="en-GB" sz="1470" kern="1200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1007964">
                <a:buClrTx/>
                <a:defRPr/>
              </a:pPr>
              <a:endParaRPr lang="en-GB" sz="1470" kern="1200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1007964">
                <a:buClrTx/>
                <a:defRPr/>
              </a:pPr>
              <a:endParaRPr lang="en-GB" sz="1470" kern="1200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1007964">
                <a:buClrTx/>
                <a:defRPr/>
              </a:pPr>
              <a:endParaRPr lang="en-GB" sz="1470" kern="1200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1007964">
                <a:buClrTx/>
                <a:defRPr/>
              </a:pPr>
              <a:endParaRPr lang="en-GB" sz="1470" kern="1200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1007964">
                <a:buClrTx/>
                <a:defRPr/>
              </a:pPr>
              <a:endParaRPr lang="en-GB" sz="1470" kern="1200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1007964">
                <a:buClrTx/>
                <a:defRPr/>
              </a:pPr>
              <a:endParaRPr lang="en-GB" sz="1470" kern="1200" dirty="0">
                <a:solidFill>
                  <a:prstClr val="white"/>
                </a:solidFill>
                <a:latin typeface="Calibri" panose="020F0502020204030204"/>
              </a:endParaRPr>
            </a:p>
            <a:p>
              <a:pPr algn="ctr" defTabSz="1007964">
                <a:buClrTx/>
                <a:defRPr/>
              </a:pPr>
              <a:endParaRPr lang="en-GB" sz="147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5" name="Elbow Connector 8">
              <a:extLst>
                <a:ext uri="{FF2B5EF4-FFF2-40B4-BE49-F238E27FC236}">
                  <a16:creationId xmlns:a16="http://schemas.microsoft.com/office/drawing/2014/main" id="{4312B95A-D508-B441-B4D2-E39171E6F8F0}"/>
                </a:ext>
              </a:extLst>
            </p:cNvPr>
            <p:cNvCxnSpPr>
              <a:cxnSpLocks/>
            </p:cNvCxnSpPr>
            <p:nvPr/>
          </p:nvCxnSpPr>
          <p:spPr>
            <a:xfrm>
              <a:off x="6009703" y="2791301"/>
              <a:ext cx="1775696" cy="0"/>
            </a:xfrm>
            <a:prstGeom prst="straightConnector1">
              <a:avLst/>
            </a:prstGeom>
            <a:ln w="19050">
              <a:solidFill>
                <a:srgbClr val="FF715B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3D73BA6-18CE-A942-9BAF-5160FA8AFE29}"/>
                </a:ext>
              </a:extLst>
            </p:cNvPr>
            <p:cNvSpPr/>
            <p:nvPr/>
          </p:nvSpPr>
          <p:spPr>
            <a:xfrm>
              <a:off x="6525862" y="2679552"/>
              <a:ext cx="735873" cy="226617"/>
            </a:xfrm>
            <a:prstGeom prst="rect">
              <a:avLst/>
            </a:prstGeom>
            <a:solidFill>
              <a:srgbClr val="FF715B"/>
            </a:solidFill>
            <a:ln w="9525">
              <a:solidFill>
                <a:schemeClr val="accent3">
                  <a:shade val="95000"/>
                  <a:satMod val="10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2911" tIns="52911" rIns="52911" bIns="52911" rtlCol="0" anchor="ctr">
              <a:spAutoFit/>
            </a:bodyPr>
            <a:lstStyle/>
            <a:p>
              <a:pPr algn="ctr" defTabSz="1007989">
                <a:buClrTx/>
                <a:defRPr/>
              </a:pPr>
              <a:r>
                <a:rPr lang="en-GB" sz="1470" kern="1200" dirty="0">
                  <a:solidFill>
                    <a:prstClr val="white"/>
                  </a:solidFill>
                  <a:latin typeface="Calibri" panose="020F0502020204030204"/>
                </a:rPr>
                <a:t>MoU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14656818-F435-AE4C-A6E0-4DF953F6E4C0}"/>
                </a:ext>
              </a:extLst>
            </p:cNvPr>
            <p:cNvSpPr/>
            <p:nvPr/>
          </p:nvSpPr>
          <p:spPr>
            <a:xfrm>
              <a:off x="6318043" y="1590345"/>
              <a:ext cx="1151509" cy="707342"/>
            </a:xfrm>
            <a:prstGeom prst="roundRect">
              <a:avLst/>
            </a:prstGeom>
            <a:solidFill>
              <a:srgbClr val="FF715B"/>
            </a:solidFill>
            <a:ln w="9525">
              <a:solidFill>
                <a:schemeClr val="accent3">
                  <a:shade val="95000"/>
                  <a:satMod val="10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52911" tIns="52911" rIns="52911" bIns="52911" rtlCol="0" anchor="ctr"/>
            <a:lstStyle/>
            <a:p>
              <a:pPr algn="ctr" defTabSz="1007964">
                <a:buClrTx/>
                <a:defRPr/>
              </a:pPr>
              <a:r>
                <a:rPr lang="en-GB" sz="1470" kern="1200">
                  <a:solidFill>
                    <a:prstClr val="white"/>
                  </a:solidFill>
                  <a:latin typeface="Calibri" panose="020F0502020204030204"/>
                </a:rPr>
                <a:t>Partnership Board</a:t>
              </a:r>
            </a:p>
            <a:p>
              <a:pPr algn="ctr" defTabSz="1007964">
                <a:buClrTx/>
                <a:defRPr/>
              </a:pPr>
              <a:r>
                <a:rPr lang="en-GB" sz="1176" kern="1200">
                  <a:solidFill>
                    <a:prstClr val="white"/>
                  </a:solidFill>
                  <a:latin typeface="Calibri" panose="020F0502020204030204"/>
                </a:rPr>
                <a:t>(EC, Board &amp; Strategy Committee)</a:t>
              </a:r>
            </a:p>
          </p:txBody>
        </p:sp>
        <p:cxnSp>
          <p:nvCxnSpPr>
            <p:cNvPr id="38" name="Elbow Connector 8">
              <a:extLst>
                <a:ext uri="{FF2B5EF4-FFF2-40B4-BE49-F238E27FC236}">
                  <a16:creationId xmlns:a16="http://schemas.microsoft.com/office/drawing/2014/main" id="{444F6365-788A-C846-AB99-E0FDE4889A2F}"/>
                </a:ext>
              </a:extLst>
            </p:cNvPr>
            <p:cNvCxnSpPr>
              <a:cxnSpLocks/>
              <a:stCxn id="31" idx="2"/>
              <a:endCxn id="37" idx="0"/>
            </p:cNvCxnSpPr>
            <p:nvPr/>
          </p:nvCxnSpPr>
          <p:spPr>
            <a:xfrm>
              <a:off x="6893797" y="1295426"/>
              <a:ext cx="1" cy="294919"/>
            </a:xfrm>
            <a:prstGeom prst="straightConnector1">
              <a:avLst/>
            </a:prstGeom>
            <a:ln w="19050">
              <a:solidFill>
                <a:srgbClr val="FFCC7F"/>
              </a:solidFill>
              <a:prstDash val="sysDash"/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Flowchart: Alternate Process 3">
              <a:extLst>
                <a:ext uri="{FF2B5EF4-FFF2-40B4-BE49-F238E27FC236}">
                  <a16:creationId xmlns:a16="http://schemas.microsoft.com/office/drawing/2014/main" id="{60853F89-DAB7-D947-A68D-6A1DF3B500F1}"/>
                </a:ext>
              </a:extLst>
            </p:cNvPr>
            <p:cNvSpPr/>
            <p:nvPr/>
          </p:nvSpPr>
          <p:spPr>
            <a:xfrm>
              <a:off x="7866046" y="1733653"/>
              <a:ext cx="1037313" cy="272867"/>
            </a:xfrm>
            <a:prstGeom prst="flowChartAlternateProcess">
              <a:avLst/>
            </a:prstGeom>
            <a:gradFill>
              <a:gsLst>
                <a:gs pos="0">
                  <a:srgbClr val="00B0F0"/>
                </a:gs>
                <a:gs pos="99000">
                  <a:schemeClr val="bg1"/>
                </a:gs>
              </a:gsLst>
            </a:gradFill>
            <a:ln>
              <a:solidFill>
                <a:schemeClr val="accent6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 defTabSz="1007964">
                <a:buClrTx/>
                <a:defRPr/>
              </a:pPr>
              <a:r>
                <a:rPr lang="en-GB" sz="1470" kern="1200">
                  <a:solidFill>
                    <a:prstClr val="black"/>
                  </a:solidFill>
                  <a:latin typeface="Calibri" panose="020F0502020204030204"/>
                </a:rPr>
                <a:t>General Assembly</a:t>
              </a:r>
            </a:p>
          </p:txBody>
        </p:sp>
        <p:sp>
          <p:nvSpPr>
            <p:cNvPr id="40" name="Flowchart: Alternate Process 40">
              <a:extLst>
                <a:ext uri="{FF2B5EF4-FFF2-40B4-BE49-F238E27FC236}">
                  <a16:creationId xmlns:a16="http://schemas.microsoft.com/office/drawing/2014/main" id="{AD114B13-365F-CA48-AC1A-8930B9112D00}"/>
                </a:ext>
              </a:extLst>
            </p:cNvPr>
            <p:cNvSpPr/>
            <p:nvPr/>
          </p:nvSpPr>
          <p:spPr>
            <a:xfrm>
              <a:off x="7864296" y="2072739"/>
              <a:ext cx="1040812" cy="272866"/>
            </a:xfrm>
            <a:prstGeom prst="flowChartAlternateProcess">
              <a:avLst/>
            </a:prstGeom>
            <a:gradFill>
              <a:gsLst>
                <a:gs pos="0">
                  <a:srgbClr val="00B0F0"/>
                </a:gs>
                <a:gs pos="99000">
                  <a:schemeClr val="bg1"/>
                </a:gs>
              </a:gsLst>
            </a:gradFill>
            <a:ln>
              <a:solidFill>
                <a:schemeClr val="accent6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52911" tIns="52911" rIns="52911" bIns="52911" rtlCol="0" anchor="ctr"/>
            <a:lstStyle/>
            <a:p>
              <a:pPr algn="ctr" defTabSz="1007964">
                <a:buClrTx/>
                <a:defRPr/>
              </a:pPr>
              <a:r>
                <a:rPr lang="en-GB" sz="1470" kern="1200">
                  <a:solidFill>
                    <a:prstClr val="black"/>
                  </a:solidFill>
                  <a:latin typeface="Calibri" panose="020F0502020204030204"/>
                </a:rPr>
                <a:t>Board</a:t>
              </a:r>
            </a:p>
          </p:txBody>
        </p:sp>
        <p:sp>
          <p:nvSpPr>
            <p:cNvPr id="41" name="Flowchart: Alternate Process 41">
              <a:extLst>
                <a:ext uri="{FF2B5EF4-FFF2-40B4-BE49-F238E27FC236}">
                  <a16:creationId xmlns:a16="http://schemas.microsoft.com/office/drawing/2014/main" id="{7BF87A57-57FB-3C4C-82F2-C948709298AF}"/>
                </a:ext>
              </a:extLst>
            </p:cNvPr>
            <p:cNvSpPr/>
            <p:nvPr/>
          </p:nvSpPr>
          <p:spPr>
            <a:xfrm>
              <a:off x="7866046" y="2411821"/>
              <a:ext cx="1037313" cy="261080"/>
            </a:xfrm>
            <a:prstGeom prst="flowChartAlternateProcess">
              <a:avLst/>
            </a:prstGeom>
            <a:gradFill>
              <a:gsLst>
                <a:gs pos="0">
                  <a:srgbClr val="00B0F0"/>
                </a:gs>
                <a:gs pos="99000">
                  <a:schemeClr val="bg1"/>
                </a:gs>
              </a:gsLst>
            </a:gradFill>
            <a:ln>
              <a:solidFill>
                <a:schemeClr val="accent6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52911" tIns="52911" rIns="52911" bIns="52911" rtlCol="0" anchor="ctr"/>
            <a:lstStyle/>
            <a:p>
              <a:pPr algn="ctr" defTabSz="1007964">
                <a:buClrTx/>
                <a:defRPr/>
              </a:pPr>
              <a:r>
                <a:rPr lang="en-GB" sz="1470" kern="1200">
                  <a:solidFill>
                    <a:prstClr val="black"/>
                  </a:solidFill>
                  <a:latin typeface="Calibri" panose="020F0502020204030204"/>
                </a:rPr>
                <a:t>President</a:t>
              </a:r>
            </a:p>
          </p:txBody>
        </p:sp>
        <p:cxnSp>
          <p:nvCxnSpPr>
            <p:cNvPr id="42" name="Elbow Connector 8">
              <a:extLst>
                <a:ext uri="{FF2B5EF4-FFF2-40B4-BE49-F238E27FC236}">
                  <a16:creationId xmlns:a16="http://schemas.microsoft.com/office/drawing/2014/main" id="{1EFE35CF-1F85-4747-A874-75DF2DD20211}"/>
                </a:ext>
              </a:extLst>
            </p:cNvPr>
            <p:cNvCxnSpPr>
              <a:cxnSpLocks/>
              <a:stCxn id="37" idx="2"/>
              <a:endCxn id="36" idx="0"/>
            </p:cNvCxnSpPr>
            <p:nvPr/>
          </p:nvCxnSpPr>
          <p:spPr>
            <a:xfrm>
              <a:off x="6893798" y="2297687"/>
              <a:ext cx="1" cy="381865"/>
            </a:xfrm>
            <a:prstGeom prst="straightConnector1">
              <a:avLst/>
            </a:prstGeom>
            <a:ln w="19050">
              <a:solidFill>
                <a:srgbClr val="FF715B"/>
              </a:solidFill>
              <a:prstDash val="sysDash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lowchart: Alternate Process 41">
              <a:extLst>
                <a:ext uri="{FF2B5EF4-FFF2-40B4-BE49-F238E27FC236}">
                  <a16:creationId xmlns:a16="http://schemas.microsoft.com/office/drawing/2014/main" id="{98D602D9-62D0-0546-9980-1074E1AFC2DF}"/>
                </a:ext>
              </a:extLst>
            </p:cNvPr>
            <p:cNvSpPr/>
            <p:nvPr/>
          </p:nvSpPr>
          <p:spPr>
            <a:xfrm>
              <a:off x="7866046" y="2747967"/>
              <a:ext cx="1037313" cy="261080"/>
            </a:xfrm>
            <a:prstGeom prst="flowChartAlternateProcess">
              <a:avLst/>
            </a:prstGeom>
            <a:gradFill>
              <a:gsLst>
                <a:gs pos="0">
                  <a:srgbClr val="00B0F0"/>
                </a:gs>
                <a:gs pos="99000">
                  <a:schemeClr val="bg1"/>
                </a:gs>
              </a:gsLst>
            </a:gradFill>
            <a:ln>
              <a:solidFill>
                <a:schemeClr val="accent6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52911" tIns="52911" rIns="52911" bIns="52911" rtlCol="0" anchor="ctr"/>
            <a:lstStyle/>
            <a:p>
              <a:pPr algn="ctr" defTabSz="1007964">
                <a:buClrTx/>
                <a:defRPr/>
              </a:pPr>
              <a:r>
                <a:rPr lang="en-GB" sz="1470" kern="1200" dirty="0">
                  <a:solidFill>
                    <a:prstClr val="black"/>
                  </a:solidFill>
                  <a:latin typeface="Calibri" panose="020F0502020204030204"/>
                </a:rPr>
                <a:t>Secretary General</a:t>
              </a:r>
            </a:p>
          </p:txBody>
        </p:sp>
        <p:cxnSp>
          <p:nvCxnSpPr>
            <p:cNvPr id="50" name="Elbow Connector 8">
              <a:extLst>
                <a:ext uri="{FF2B5EF4-FFF2-40B4-BE49-F238E27FC236}">
                  <a16:creationId xmlns:a16="http://schemas.microsoft.com/office/drawing/2014/main" id="{81A5D5ED-5599-674B-9365-F3DD6F9808D0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6009703" y="1944017"/>
              <a:ext cx="308340" cy="0"/>
            </a:xfrm>
            <a:prstGeom prst="straightConnector1">
              <a:avLst/>
            </a:prstGeom>
            <a:ln w="19050">
              <a:solidFill>
                <a:srgbClr val="2B499A"/>
              </a:solidFill>
              <a:prstDash val="sysDash"/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8">
              <a:extLst>
                <a:ext uri="{FF2B5EF4-FFF2-40B4-BE49-F238E27FC236}">
                  <a16:creationId xmlns:a16="http://schemas.microsoft.com/office/drawing/2014/main" id="{022F9816-11B4-E149-9385-4A0297739C75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7469553" y="1944017"/>
              <a:ext cx="315846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DA70DF4-5FE5-F240-B528-0748C18EE69E}"/>
                </a:ext>
              </a:extLst>
            </p:cNvPr>
            <p:cNvSpPr/>
            <p:nvPr/>
          </p:nvSpPr>
          <p:spPr>
            <a:xfrm>
              <a:off x="7320900" y="3425974"/>
              <a:ext cx="2000835" cy="3706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07989">
                <a:buClrTx/>
                <a:defRPr/>
              </a:pPr>
              <a:r>
                <a:rPr lang="en-GB" sz="1470" kern="12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Contributions by MS / AC and others (in kind; data, services, …)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FB26E5A-646F-8848-A240-8F48A6C4A347}"/>
                </a:ext>
              </a:extLst>
            </p:cNvPr>
            <p:cNvSpPr/>
            <p:nvPr/>
          </p:nvSpPr>
          <p:spPr>
            <a:xfrm>
              <a:off x="4866640" y="3425974"/>
              <a:ext cx="1554989" cy="3706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007989">
                <a:buClrTx/>
                <a:defRPr/>
              </a:pPr>
              <a:r>
                <a:rPr lang="en-GB" sz="1470" kern="1200" dirty="0">
                  <a:solidFill>
                    <a:prstClr val="black"/>
                  </a:solidFill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Commission funding through work programme</a:t>
              </a:r>
            </a:p>
          </p:txBody>
        </p: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68D44FC1-89FB-E942-808F-718FEFE38181}"/>
                </a:ext>
              </a:extLst>
            </p:cNvPr>
            <p:cNvSpPr/>
            <p:nvPr/>
          </p:nvSpPr>
          <p:spPr>
            <a:xfrm>
              <a:off x="6475025" y="3540429"/>
              <a:ext cx="335464" cy="171201"/>
            </a:xfrm>
            <a:prstGeom prst="rightArrow">
              <a:avLst/>
            </a:prstGeom>
            <a:solidFill>
              <a:srgbClr val="2B499A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7989">
                <a:buClrTx/>
                <a:defRPr/>
              </a:pPr>
              <a:endParaRPr lang="en-GB" sz="2646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160C1A56-37BE-4647-AE40-89506031632F}"/>
                </a:ext>
              </a:extLst>
            </p:cNvPr>
            <p:cNvSpPr/>
            <p:nvPr/>
          </p:nvSpPr>
          <p:spPr>
            <a:xfrm rot="10800000">
              <a:off x="6976716" y="3540429"/>
              <a:ext cx="335464" cy="171201"/>
            </a:xfrm>
            <a:prstGeom prst="rightArrow">
              <a:avLst/>
            </a:prstGeom>
            <a:solidFill>
              <a:srgbClr val="FFCC7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07989">
                <a:buClrTx/>
                <a:defRPr/>
              </a:pPr>
              <a:endParaRPr lang="en-GB" sz="2646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58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29FB50BD-9438-4E72-8F30-DA61A7CDA42A}"/>
              </a:ext>
            </a:extLst>
          </p:cNvPr>
          <p:cNvSpPr/>
          <p:nvPr/>
        </p:nvSpPr>
        <p:spPr>
          <a:xfrm>
            <a:off x="455572" y="5303791"/>
            <a:ext cx="12591159" cy="214258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64">
              <a:buClrTx/>
              <a:defRPr/>
            </a:pPr>
            <a:endParaRPr lang="en-GB" sz="1984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35921F0-8EFE-4B67-A11F-0D3833E6FC37}"/>
              </a:ext>
            </a:extLst>
          </p:cNvPr>
          <p:cNvSpPr/>
          <p:nvPr/>
        </p:nvSpPr>
        <p:spPr>
          <a:xfrm>
            <a:off x="558282" y="5393432"/>
            <a:ext cx="5420686" cy="194220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 defTabSz="1007964">
              <a:buClrTx/>
              <a:defRPr/>
            </a:pPr>
            <a:r>
              <a:rPr lang="en-GB" sz="1984" b="1" kern="1200" dirty="0">
                <a:solidFill>
                  <a:prstClr val="black"/>
                </a:solidFill>
                <a:latin typeface="Calibri" panose="020F0502020204030204"/>
              </a:rPr>
              <a:t>EOSC CORE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236" y="66222"/>
            <a:ext cx="11196334" cy="972865"/>
          </a:xfrm>
        </p:spPr>
        <p:txBody>
          <a:bodyPr>
            <a:normAutofit/>
          </a:bodyPr>
          <a:lstStyle/>
          <a:p>
            <a:pPr algn="ctr"/>
            <a:r>
              <a:rPr lang="en-GB" sz="3968" dirty="0">
                <a:latin typeface="+mn-lt"/>
              </a:rPr>
              <a:t>Co-Programmed EOSC </a:t>
            </a:r>
            <a:r>
              <a:rPr lang="en-GB" sz="1984" i="1" dirty="0">
                <a:latin typeface="+mn-lt"/>
              </a:rPr>
              <a:t>Schematic Diagram</a:t>
            </a:r>
            <a:endParaRPr lang="en-GB" sz="3968" i="1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644292" y="4553046"/>
            <a:ext cx="2265852" cy="5817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lIns="52911" tIns="52911" rIns="52911" bIns="52911" rtlCol="0">
            <a:spAutoFit/>
          </a:bodyPr>
          <a:lstStyle/>
          <a:p>
            <a:pPr algn="ctr" defTabSz="1007964">
              <a:buClrTx/>
              <a:defRPr/>
            </a:pPr>
            <a:r>
              <a:rPr lang="en-GB" sz="1543" kern="12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Co-create </a:t>
            </a:r>
            <a:r>
              <a:rPr lang="en-GB" sz="1543" u="sng" kern="12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draft</a:t>
            </a:r>
            <a:r>
              <a:rPr lang="en-GB" sz="1543" kern="1200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EOSC Work Programme with EC / SRIA </a:t>
            </a:r>
          </a:p>
        </p:txBody>
      </p:sp>
      <p:sp>
        <p:nvSpPr>
          <p:cNvPr id="8" name="Flowchart: Alternate Process 7"/>
          <p:cNvSpPr/>
          <p:nvPr/>
        </p:nvSpPr>
        <p:spPr>
          <a:xfrm>
            <a:off x="4043925" y="1402958"/>
            <a:ext cx="2084710" cy="134077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911" tIns="52911" rIns="52911" bIns="52911" rtlCol="0" anchor="ctr"/>
          <a:lstStyle/>
          <a:p>
            <a:pPr algn="ctr" defTabSz="1007964">
              <a:buClrTx/>
              <a:defRPr/>
            </a:pPr>
            <a:r>
              <a:rPr lang="en-GB" sz="1323" kern="1200" dirty="0">
                <a:solidFill>
                  <a:prstClr val="white"/>
                </a:solidFill>
                <a:latin typeface="Calibri" panose="020F0502020204030204"/>
              </a:rPr>
              <a:t>Member states @ relevant Programme Committee amend and agree Work Programme with EC </a:t>
            </a:r>
            <a:br>
              <a:rPr lang="en-GB" sz="1323" kern="120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GB" sz="1323" u="sng" kern="1200" dirty="0">
                <a:solidFill>
                  <a:prstClr val="white"/>
                </a:solidFill>
                <a:latin typeface="Calibri" panose="020F0502020204030204"/>
              </a:rPr>
              <a:t>Comitology</a:t>
            </a:r>
            <a:endParaRPr lang="en-GB" sz="132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lowchart: Alternate Process 10"/>
          <p:cNvSpPr/>
          <p:nvPr/>
        </p:nvSpPr>
        <p:spPr>
          <a:xfrm>
            <a:off x="7094506" y="1402958"/>
            <a:ext cx="1778188" cy="1340773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52911" tIns="52911" rIns="52911" bIns="52911" rtlCol="0" anchor="ctr"/>
          <a:lstStyle/>
          <a:p>
            <a:pPr algn="ctr" defTabSz="1007964">
              <a:buClrTx/>
              <a:defRPr/>
            </a:pPr>
            <a:r>
              <a:rPr lang="en-GB" sz="1323" kern="1200" dirty="0">
                <a:solidFill>
                  <a:prstClr val="white"/>
                </a:solidFill>
                <a:latin typeface="Calibri" panose="020F0502020204030204"/>
              </a:rPr>
              <a:t>Work Programme passes through Inter-service Consultation and is finalised and published by EC </a:t>
            </a:r>
          </a:p>
          <a:p>
            <a:pPr algn="ctr" defTabSz="1007964">
              <a:buClrTx/>
              <a:defRPr/>
            </a:pPr>
            <a:r>
              <a:rPr lang="en-GB" sz="1323" u="sng" kern="1200" dirty="0">
                <a:solidFill>
                  <a:prstClr val="white"/>
                </a:solidFill>
                <a:latin typeface="Calibri" panose="020F0502020204030204"/>
              </a:rPr>
              <a:t>RI Work Programme</a:t>
            </a:r>
          </a:p>
        </p:txBody>
      </p:sp>
      <p:sp>
        <p:nvSpPr>
          <p:cNvPr id="13" name="Flowchart: Alternate Process 12"/>
          <p:cNvSpPr/>
          <p:nvPr/>
        </p:nvSpPr>
        <p:spPr>
          <a:xfrm>
            <a:off x="7360758" y="3568023"/>
            <a:ext cx="1245683" cy="903359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64">
              <a:buClrTx/>
              <a:defRPr/>
            </a:pPr>
            <a:r>
              <a:rPr lang="en-GB" sz="1764" kern="1200" dirty="0">
                <a:solidFill>
                  <a:prstClr val="white"/>
                </a:solidFill>
                <a:latin typeface="Calibri" panose="020F0502020204030204"/>
              </a:rPr>
              <a:t>Project X</a:t>
            </a:r>
          </a:p>
          <a:p>
            <a:pPr algn="ctr" defTabSz="1007964">
              <a:buClrTx/>
              <a:defRPr/>
            </a:pPr>
            <a:r>
              <a:rPr lang="en-GB" sz="1764" kern="1200" dirty="0">
                <a:solidFill>
                  <a:prstClr val="white"/>
                </a:solidFill>
                <a:latin typeface="Calibri" panose="020F0502020204030204"/>
              </a:rPr>
              <a:t>Topic A</a:t>
            </a:r>
          </a:p>
        </p:txBody>
      </p:sp>
      <p:sp>
        <p:nvSpPr>
          <p:cNvPr id="14" name="Flowchart: Alternate Process 13"/>
          <p:cNvSpPr/>
          <p:nvPr/>
        </p:nvSpPr>
        <p:spPr>
          <a:xfrm>
            <a:off x="8972153" y="3568023"/>
            <a:ext cx="1245683" cy="903359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64">
              <a:buClrTx/>
              <a:defRPr/>
            </a:pPr>
            <a:r>
              <a:rPr lang="en-GB" sz="1764" kern="1200" dirty="0">
                <a:solidFill>
                  <a:prstClr val="white"/>
                </a:solidFill>
                <a:latin typeface="Calibri" panose="020F0502020204030204"/>
              </a:rPr>
              <a:t>Project Z</a:t>
            </a:r>
          </a:p>
          <a:p>
            <a:pPr algn="ctr" defTabSz="1007964">
              <a:buClrTx/>
              <a:defRPr/>
            </a:pPr>
            <a:r>
              <a:rPr lang="en-GB" sz="1764" kern="1200" dirty="0">
                <a:solidFill>
                  <a:prstClr val="white"/>
                </a:solidFill>
                <a:latin typeface="Calibri" panose="020F0502020204030204"/>
              </a:rPr>
              <a:t>Topic C</a:t>
            </a:r>
          </a:p>
        </p:txBody>
      </p:sp>
      <p:sp>
        <p:nvSpPr>
          <p:cNvPr id="15" name="Flowchart: Alternate Process 14"/>
          <p:cNvSpPr/>
          <p:nvPr/>
        </p:nvSpPr>
        <p:spPr>
          <a:xfrm>
            <a:off x="5744184" y="3568023"/>
            <a:ext cx="1245683" cy="903359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64">
              <a:buClrTx/>
              <a:defRPr/>
            </a:pPr>
            <a:r>
              <a:rPr lang="en-GB" sz="1764" kern="1200" dirty="0">
                <a:solidFill>
                  <a:prstClr val="white"/>
                </a:solidFill>
                <a:latin typeface="Calibri" panose="020F0502020204030204"/>
              </a:rPr>
              <a:t>Project Y</a:t>
            </a:r>
          </a:p>
          <a:p>
            <a:pPr algn="ctr" defTabSz="1007964">
              <a:buClrTx/>
              <a:defRPr/>
            </a:pPr>
            <a:r>
              <a:rPr lang="en-GB" sz="1764" kern="1200" dirty="0">
                <a:solidFill>
                  <a:prstClr val="white"/>
                </a:solidFill>
                <a:latin typeface="Calibri" panose="020F0502020204030204"/>
              </a:rPr>
              <a:t>Topic B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415173" y="5393432"/>
            <a:ext cx="6074811" cy="1942208"/>
          </a:xfrm>
          <a:prstGeom prst="roundRec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 anchorCtr="0"/>
          <a:lstStyle/>
          <a:p>
            <a:pPr defTabSz="1007964">
              <a:buClrTx/>
              <a:defRPr/>
            </a:pPr>
            <a:r>
              <a:rPr lang="en-GB" sz="1984" b="1" kern="1200" dirty="0">
                <a:solidFill>
                  <a:prstClr val="black"/>
                </a:solidFill>
                <a:latin typeface="Calibri" panose="020F0502020204030204"/>
              </a:rPr>
              <a:t>EOSC Exchange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320461" y="5646687"/>
            <a:ext cx="581478" cy="1507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52911" rIns="52911" rtlCol="0" anchor="ctr"/>
          <a:lstStyle/>
          <a:p>
            <a:pPr algn="ctr" defTabSz="1007964">
              <a:buClrTx/>
              <a:defRPr/>
            </a:pPr>
            <a:r>
              <a:rPr lang="en-GB" sz="1764" kern="1200" dirty="0">
                <a:solidFill>
                  <a:prstClr val="white"/>
                </a:solidFill>
                <a:latin typeface="Calibri" panose="020F0502020204030204"/>
              </a:rPr>
              <a:t>Thematic service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66741" y="6307281"/>
            <a:ext cx="1907603" cy="471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64">
              <a:buClrTx/>
              <a:defRPr/>
            </a:pPr>
            <a:r>
              <a:rPr lang="en-GB" sz="1764" kern="1200" dirty="0">
                <a:solidFill>
                  <a:prstClr val="white"/>
                </a:solidFill>
                <a:latin typeface="Calibri" panose="020F0502020204030204"/>
              </a:rPr>
              <a:t>Core service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546184" y="5858144"/>
            <a:ext cx="874831" cy="838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911" rIns="52911" rtlCol="0" anchor="ctr"/>
          <a:lstStyle/>
          <a:p>
            <a:pPr algn="ctr" defTabSz="1007964">
              <a:buClrTx/>
              <a:defRPr/>
            </a:pPr>
            <a:r>
              <a:rPr lang="en-GB" sz="1764" kern="1200" dirty="0">
                <a:solidFill>
                  <a:prstClr val="white"/>
                </a:solidFill>
                <a:latin typeface="Calibri" panose="020F0502020204030204"/>
              </a:rPr>
              <a:t>EOSC service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91054" y="5627579"/>
            <a:ext cx="1959106" cy="384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07964">
              <a:buClrTx/>
              <a:defRPr/>
            </a:pPr>
            <a:r>
              <a:rPr lang="en-GB" sz="1543" kern="1200" dirty="0">
                <a:solidFill>
                  <a:prstClr val="black"/>
                </a:solidFill>
                <a:latin typeface="Calibri" panose="020F0502020204030204"/>
              </a:rPr>
              <a:t>Office functions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96013" y="6186238"/>
            <a:ext cx="968645" cy="384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52911" rIns="52911" rtlCol="0" anchor="ctr"/>
          <a:lstStyle/>
          <a:p>
            <a:pPr algn="ctr" defTabSz="1007964">
              <a:buClrTx/>
              <a:defRPr/>
            </a:pPr>
            <a:r>
              <a:rPr lang="en-GB" sz="1433" kern="1200" dirty="0">
                <a:solidFill>
                  <a:prstClr val="black"/>
                </a:solidFill>
                <a:latin typeface="Calibri" panose="020F0502020204030204"/>
              </a:rPr>
              <a:t>Community</a:t>
            </a:r>
            <a:br>
              <a:rPr lang="en-GB" sz="1433" kern="12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1433" kern="1200" dirty="0">
                <a:solidFill>
                  <a:prstClr val="black"/>
                </a:solidFill>
                <a:latin typeface="Calibri" panose="020F0502020204030204"/>
              </a:rPr>
              <a:t>Dialogue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84125" y="328214"/>
            <a:ext cx="2586183" cy="7629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07964">
              <a:buClrTx/>
              <a:defRPr/>
            </a:pPr>
            <a:r>
              <a:rPr lang="en-GB" sz="1984" kern="1200" dirty="0">
                <a:solidFill>
                  <a:prstClr val="black"/>
                </a:solidFill>
                <a:latin typeface="Calibri" panose="020F0502020204030204"/>
              </a:rPr>
              <a:t>Strategy Board</a:t>
            </a:r>
            <a:br>
              <a:rPr lang="en-GB" sz="1984" kern="120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GB" sz="1984" kern="1200" dirty="0">
                <a:solidFill>
                  <a:prstClr val="black"/>
                </a:solidFill>
                <a:latin typeface="Calibri" panose="020F0502020204030204"/>
              </a:rPr>
              <a:t>MS/AC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A3F895-0886-4D7F-815C-4684A52BC16A}"/>
              </a:ext>
            </a:extLst>
          </p:cNvPr>
          <p:cNvCxnSpPr>
            <a:cxnSpLocks/>
            <a:stCxn id="48" idx="3"/>
            <a:endCxn id="20" idx="1"/>
          </p:cNvCxnSpPr>
          <p:nvPr/>
        </p:nvCxnSpPr>
        <p:spPr>
          <a:xfrm>
            <a:off x="2758388" y="6381366"/>
            <a:ext cx="808352" cy="161602"/>
          </a:xfrm>
          <a:prstGeom prst="straightConnector1">
            <a:avLst/>
          </a:prstGeom>
          <a:ln w="28575">
            <a:headEnd type="stealth" w="lg" len="lg"/>
            <a:tailEnd type="stealth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F231968E-2ED7-4568-BE2A-9F3AA0754A44}"/>
              </a:ext>
            </a:extLst>
          </p:cNvPr>
          <p:cNvSpPr/>
          <p:nvPr/>
        </p:nvSpPr>
        <p:spPr>
          <a:xfrm>
            <a:off x="10092540" y="2102279"/>
            <a:ext cx="1402826" cy="10874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64">
              <a:buClrTx/>
              <a:defRPr/>
            </a:pPr>
            <a:r>
              <a:rPr lang="en-GB" sz="1764" kern="1200" dirty="0">
                <a:solidFill>
                  <a:prstClr val="black"/>
                </a:solidFill>
                <a:latin typeface="Calibri" panose="020F0502020204030204"/>
              </a:rPr>
              <a:t>Commercial service provider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7597B689-362D-4EB0-B6A7-F8DEE1FA85DB}"/>
              </a:ext>
            </a:extLst>
          </p:cNvPr>
          <p:cNvSpPr/>
          <p:nvPr/>
        </p:nvSpPr>
        <p:spPr>
          <a:xfrm>
            <a:off x="11244775" y="778033"/>
            <a:ext cx="1402826" cy="108748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64">
              <a:buClrTx/>
              <a:defRPr/>
            </a:pPr>
            <a:r>
              <a:rPr lang="en-GB" sz="1764" kern="1200" dirty="0">
                <a:solidFill>
                  <a:prstClr val="black"/>
                </a:solidFill>
                <a:latin typeface="Calibri" panose="020F0502020204030204"/>
              </a:rPr>
              <a:t>National</a:t>
            </a:r>
            <a:r>
              <a:rPr lang="en-GB" sz="1764" kern="12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GB" sz="1764" kern="1200" dirty="0">
                <a:solidFill>
                  <a:prstClr val="black"/>
                </a:solidFill>
                <a:latin typeface="Calibri" panose="020F0502020204030204"/>
              </a:rPr>
              <a:t>funder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F08186C-9C08-484F-B1B3-7037EE75208E}"/>
              </a:ext>
            </a:extLst>
          </p:cNvPr>
          <p:cNvSpPr/>
          <p:nvPr/>
        </p:nvSpPr>
        <p:spPr>
          <a:xfrm>
            <a:off x="3565419" y="5661815"/>
            <a:ext cx="1910244" cy="471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64">
              <a:buClrTx/>
              <a:defRPr/>
            </a:pPr>
            <a:r>
              <a:rPr lang="en-GB" sz="1764" kern="1200" dirty="0">
                <a:solidFill>
                  <a:prstClr val="white"/>
                </a:solidFill>
                <a:latin typeface="Calibri" panose="020F0502020204030204"/>
              </a:rPr>
              <a:t>Core service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2CABFE2-3F89-482B-A21C-564A6A210414}"/>
              </a:ext>
            </a:extLst>
          </p:cNvPr>
          <p:cNvCxnSpPr>
            <a:cxnSpLocks/>
            <a:stCxn id="48" idx="3"/>
            <a:endCxn id="75" idx="1"/>
          </p:cNvCxnSpPr>
          <p:nvPr/>
        </p:nvCxnSpPr>
        <p:spPr>
          <a:xfrm flipV="1">
            <a:off x="2758387" y="5897501"/>
            <a:ext cx="807031" cy="483863"/>
          </a:xfrm>
          <a:prstGeom prst="straightConnector1">
            <a:avLst/>
          </a:prstGeom>
          <a:ln w="28575">
            <a:headEnd type="stealth" w="lg" len="lg"/>
            <a:tailEnd type="stealth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5DFE10BF-AC6E-459D-A538-50B4BF999407}"/>
              </a:ext>
            </a:extLst>
          </p:cNvPr>
          <p:cNvSpPr/>
          <p:nvPr/>
        </p:nvSpPr>
        <p:spPr>
          <a:xfrm>
            <a:off x="3766847" y="3551366"/>
            <a:ext cx="1507392" cy="93667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39683" tIns="79367" rIns="39683" bIns="79367" rtlCol="0" anchor="ctr"/>
          <a:lstStyle/>
          <a:p>
            <a:pPr algn="ctr" defTabSz="1007964">
              <a:buClrTx/>
              <a:defRPr/>
            </a:pPr>
            <a:r>
              <a:rPr lang="en-GB" sz="1323" kern="1200" dirty="0">
                <a:solidFill>
                  <a:prstClr val="white"/>
                </a:solidFill>
                <a:latin typeface="Calibri" panose="020F0502020204030204"/>
              </a:rPr>
              <a:t>Association budget for additional service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86A318E-961F-42BD-9EDC-57A8D4E05B3C}"/>
              </a:ext>
            </a:extLst>
          </p:cNvPr>
          <p:cNvSpPr/>
          <p:nvPr/>
        </p:nvSpPr>
        <p:spPr>
          <a:xfrm>
            <a:off x="10356537" y="5858144"/>
            <a:ext cx="874831" cy="838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911" rIns="52911" rtlCol="0" anchor="ctr"/>
          <a:lstStyle/>
          <a:p>
            <a:pPr algn="ctr" defTabSz="1007964">
              <a:buClrTx/>
              <a:defRPr/>
            </a:pPr>
            <a:r>
              <a:rPr lang="en-GB" sz="1764" kern="1200" dirty="0">
                <a:solidFill>
                  <a:prstClr val="white"/>
                </a:solidFill>
                <a:latin typeface="Calibri" panose="020F0502020204030204"/>
              </a:rPr>
              <a:t>EOSC service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4F2395C-44C7-48AE-AA8D-395336CC5885}"/>
              </a:ext>
            </a:extLst>
          </p:cNvPr>
          <p:cNvSpPr/>
          <p:nvPr/>
        </p:nvSpPr>
        <p:spPr>
          <a:xfrm>
            <a:off x="11667398" y="5646687"/>
            <a:ext cx="581478" cy="1507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52911" rIns="52911" rtlCol="0" anchor="ctr"/>
          <a:lstStyle/>
          <a:p>
            <a:pPr algn="ctr" defTabSz="1007964">
              <a:buClrTx/>
              <a:defRPr/>
            </a:pPr>
            <a:r>
              <a:rPr lang="en-GB" sz="1764" kern="1200" dirty="0">
                <a:solidFill>
                  <a:prstClr val="white"/>
                </a:solidFill>
                <a:latin typeface="Calibri" panose="020F0502020204030204"/>
              </a:rPr>
              <a:t>EOSC service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C99FFDD-0B27-46B1-A051-A2A009AB928F}"/>
              </a:ext>
            </a:extLst>
          </p:cNvPr>
          <p:cNvSpPr/>
          <p:nvPr/>
        </p:nvSpPr>
        <p:spPr>
          <a:xfrm>
            <a:off x="1718547" y="6730068"/>
            <a:ext cx="1039840" cy="3837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07964">
              <a:buClrTx/>
              <a:defRPr/>
            </a:pPr>
            <a:r>
              <a:rPr lang="en-GB" sz="1543" kern="1200" dirty="0">
                <a:solidFill>
                  <a:prstClr val="black"/>
                </a:solidFill>
                <a:latin typeface="Calibri" panose="020F0502020204030204"/>
              </a:rPr>
              <a:t>Helpdesk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41563D-4E29-4DCF-B0D9-0ADC954D7B8F}"/>
              </a:ext>
            </a:extLst>
          </p:cNvPr>
          <p:cNvSpPr txBox="1"/>
          <p:nvPr/>
        </p:nvSpPr>
        <p:spPr>
          <a:xfrm>
            <a:off x="12532127" y="5429472"/>
            <a:ext cx="483209" cy="1736663"/>
          </a:xfrm>
          <a:prstGeom prst="rect">
            <a:avLst/>
          </a:prstGeom>
          <a:noFill/>
        </p:spPr>
        <p:txBody>
          <a:bodyPr vert="wordArtVert" wrap="square" lIns="0" tIns="0" rIns="0" bIns="0" rtlCol="0">
            <a:spAutoFit/>
          </a:bodyPr>
          <a:lstStyle/>
          <a:p>
            <a:pPr algn="ctr" defTabSz="1007964">
              <a:buClrTx/>
              <a:defRPr/>
            </a:pPr>
            <a:r>
              <a:rPr lang="en-GB" sz="2646" b="1" kern="1200" dirty="0">
                <a:solidFill>
                  <a:srgbClr val="FFC000"/>
                </a:solidFill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MVE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52060" y="1611306"/>
            <a:ext cx="2650319" cy="5840925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64">
              <a:buClrTx/>
              <a:defRPr/>
            </a:pPr>
            <a:endParaRPr lang="en-GB" sz="1984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F73CB37-659C-4BA6-A142-CF9F112C2C70}"/>
              </a:ext>
            </a:extLst>
          </p:cNvPr>
          <p:cNvSpPr/>
          <p:nvPr/>
        </p:nvSpPr>
        <p:spPr>
          <a:xfrm>
            <a:off x="791054" y="6730068"/>
            <a:ext cx="716183" cy="3837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07964">
              <a:buClrTx/>
              <a:defRPr/>
            </a:pPr>
            <a:r>
              <a:rPr lang="en-GB" sz="1543" kern="1200" dirty="0">
                <a:solidFill>
                  <a:prstClr val="black"/>
                </a:solidFill>
                <a:latin typeface="Calibri" panose="020F0502020204030204"/>
              </a:rPr>
              <a:t>PID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E1CF13C1-328C-CC42-AF91-267D6A62E1F1}"/>
              </a:ext>
            </a:extLst>
          </p:cNvPr>
          <p:cNvCxnSpPr>
            <a:cxnSpLocks/>
            <a:stCxn id="5" idx="1"/>
            <a:endCxn id="8" idx="1"/>
          </p:cNvCxnSpPr>
          <p:nvPr/>
        </p:nvCxnSpPr>
        <p:spPr>
          <a:xfrm flipV="1">
            <a:off x="2910144" y="2073345"/>
            <a:ext cx="1133781" cy="2770566"/>
          </a:xfrm>
          <a:prstGeom prst="curvedConnector3">
            <a:avLst/>
          </a:prstGeom>
          <a:ln w="2857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8">
            <a:extLst>
              <a:ext uri="{FF2B5EF4-FFF2-40B4-BE49-F238E27FC236}">
                <a16:creationId xmlns:a16="http://schemas.microsoft.com/office/drawing/2014/main" id="{66FFDFF2-7B81-2A40-99A5-B25519456806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16200000" flipH="1">
            <a:off x="8377150" y="2350179"/>
            <a:ext cx="824292" cy="1611396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8">
            <a:extLst>
              <a:ext uri="{FF2B5EF4-FFF2-40B4-BE49-F238E27FC236}">
                <a16:creationId xmlns:a16="http://schemas.microsoft.com/office/drawing/2014/main" id="{BA7051B6-1EFB-0C46-AEA3-4D22E5E7860A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16200000" flipH="1">
            <a:off x="7571454" y="3155876"/>
            <a:ext cx="824292" cy="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8">
            <a:extLst>
              <a:ext uri="{FF2B5EF4-FFF2-40B4-BE49-F238E27FC236}">
                <a16:creationId xmlns:a16="http://schemas.microsoft.com/office/drawing/2014/main" id="{99F1FC47-81B8-1F46-89F1-563FDD7DC050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 rot="5400000">
            <a:off x="6763168" y="2347590"/>
            <a:ext cx="824292" cy="161657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8">
            <a:extLst>
              <a:ext uri="{FF2B5EF4-FFF2-40B4-BE49-F238E27FC236}">
                <a16:creationId xmlns:a16="http://schemas.microsoft.com/office/drawing/2014/main" id="{8DBFE1CA-449C-8446-ABBF-707B8FBEA707}"/>
              </a:ext>
            </a:extLst>
          </p:cNvPr>
          <p:cNvCxnSpPr>
            <a:cxnSpLocks/>
            <a:stCxn id="80" idx="4"/>
            <a:endCxn id="75" idx="0"/>
          </p:cNvCxnSpPr>
          <p:nvPr/>
        </p:nvCxnSpPr>
        <p:spPr>
          <a:xfrm>
            <a:off x="4520540" y="4488038"/>
            <a:ext cx="0" cy="1173779"/>
          </a:xfrm>
          <a:prstGeom prst="straightConnector1">
            <a:avLst/>
          </a:prstGeom>
          <a:ln w="2857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8">
            <a:extLst>
              <a:ext uri="{FF2B5EF4-FFF2-40B4-BE49-F238E27FC236}">
                <a16:creationId xmlns:a16="http://schemas.microsoft.com/office/drawing/2014/main" id="{97BD6414-8F7D-484C-A3A9-142383BA4386}"/>
              </a:ext>
            </a:extLst>
          </p:cNvPr>
          <p:cNvCxnSpPr>
            <a:cxnSpLocks/>
            <a:stCxn id="15" idx="2"/>
            <a:endCxn id="20" idx="3"/>
          </p:cNvCxnSpPr>
          <p:nvPr/>
        </p:nvCxnSpPr>
        <p:spPr>
          <a:xfrm flipH="1">
            <a:off x="5474343" y="4471378"/>
            <a:ext cx="892684" cy="2071588"/>
          </a:xfrm>
          <a:prstGeom prst="straightConnector1">
            <a:avLst/>
          </a:prstGeom>
          <a:ln w="2857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">
            <a:extLst>
              <a:ext uri="{FF2B5EF4-FFF2-40B4-BE49-F238E27FC236}">
                <a16:creationId xmlns:a16="http://schemas.microsoft.com/office/drawing/2014/main" id="{7EE7A47A-2A0A-B547-92EE-1052F135BBC3}"/>
              </a:ext>
            </a:extLst>
          </p:cNvPr>
          <p:cNvCxnSpPr>
            <a:cxnSpLocks/>
            <a:stCxn id="13" idx="2"/>
            <a:endCxn id="21" idx="0"/>
          </p:cNvCxnSpPr>
          <p:nvPr/>
        </p:nvCxnSpPr>
        <p:spPr>
          <a:xfrm flipH="1">
            <a:off x="7983601" y="4471381"/>
            <a:ext cx="1" cy="1386762"/>
          </a:xfrm>
          <a:prstGeom prst="straightConnector1">
            <a:avLst/>
          </a:prstGeom>
          <a:ln w="2857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">
            <a:extLst>
              <a:ext uri="{FF2B5EF4-FFF2-40B4-BE49-F238E27FC236}">
                <a16:creationId xmlns:a16="http://schemas.microsoft.com/office/drawing/2014/main" id="{0C9413D7-D3B7-734D-B790-52F534DE97B9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9594997" y="4471379"/>
            <a:ext cx="16207" cy="1175306"/>
          </a:xfrm>
          <a:prstGeom prst="straightConnector1">
            <a:avLst/>
          </a:prstGeom>
          <a:ln w="2857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">
            <a:extLst>
              <a:ext uri="{FF2B5EF4-FFF2-40B4-BE49-F238E27FC236}">
                <a16:creationId xmlns:a16="http://schemas.microsoft.com/office/drawing/2014/main" id="{3CF14801-A142-F442-AFE9-72020382B3AB}"/>
              </a:ext>
            </a:extLst>
          </p:cNvPr>
          <p:cNvCxnSpPr>
            <a:cxnSpLocks/>
            <a:endCxn id="80" idx="2"/>
          </p:cNvCxnSpPr>
          <p:nvPr/>
        </p:nvCxnSpPr>
        <p:spPr>
          <a:xfrm flipV="1">
            <a:off x="3103637" y="4019701"/>
            <a:ext cx="663210" cy="2369"/>
          </a:xfrm>
          <a:prstGeom prst="straightConnector1">
            <a:avLst/>
          </a:prstGeom>
          <a:ln w="2857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8">
            <a:extLst>
              <a:ext uri="{FF2B5EF4-FFF2-40B4-BE49-F238E27FC236}">
                <a16:creationId xmlns:a16="http://schemas.microsoft.com/office/drawing/2014/main" id="{6FD380AC-24B3-9C48-BE4C-EBACA47B23A8}"/>
              </a:ext>
            </a:extLst>
          </p:cNvPr>
          <p:cNvCxnSpPr>
            <a:cxnSpLocks/>
            <a:stCxn id="73" idx="2"/>
            <a:endCxn id="86" idx="0"/>
          </p:cNvCxnSpPr>
          <p:nvPr/>
        </p:nvCxnSpPr>
        <p:spPr>
          <a:xfrm flipH="1">
            <a:off x="10793954" y="3189759"/>
            <a:ext cx="1" cy="2668384"/>
          </a:xfrm>
          <a:prstGeom prst="straightConnector1">
            <a:avLst/>
          </a:prstGeom>
          <a:ln w="2857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8">
            <a:extLst>
              <a:ext uri="{FF2B5EF4-FFF2-40B4-BE49-F238E27FC236}">
                <a16:creationId xmlns:a16="http://schemas.microsoft.com/office/drawing/2014/main" id="{B79723B3-7F63-494F-B0E3-CFA1986E8162}"/>
              </a:ext>
            </a:extLst>
          </p:cNvPr>
          <p:cNvCxnSpPr>
            <a:cxnSpLocks/>
            <a:stCxn id="74" idx="2"/>
            <a:endCxn id="88" idx="0"/>
          </p:cNvCxnSpPr>
          <p:nvPr/>
        </p:nvCxnSpPr>
        <p:spPr>
          <a:xfrm>
            <a:off x="11946186" y="1865512"/>
            <a:ext cx="11949" cy="3781174"/>
          </a:xfrm>
          <a:prstGeom prst="straightConnector1">
            <a:avLst/>
          </a:prstGeom>
          <a:ln w="2857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8">
            <a:extLst>
              <a:ext uri="{FF2B5EF4-FFF2-40B4-BE49-F238E27FC236}">
                <a16:creationId xmlns:a16="http://schemas.microsoft.com/office/drawing/2014/main" id="{DDA79360-228A-1B41-866D-7F8AE77F9CBD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6128636" y="2073343"/>
            <a:ext cx="96587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8">
            <a:extLst>
              <a:ext uri="{FF2B5EF4-FFF2-40B4-BE49-F238E27FC236}">
                <a16:creationId xmlns:a16="http://schemas.microsoft.com/office/drawing/2014/main" id="{048BB6C8-986D-CB4A-89B0-86E655FBBF08}"/>
              </a:ext>
            </a:extLst>
          </p:cNvPr>
          <p:cNvCxnSpPr>
            <a:cxnSpLocks/>
            <a:stCxn id="47" idx="2"/>
            <a:endCxn id="36" idx="0"/>
          </p:cNvCxnSpPr>
          <p:nvPr/>
        </p:nvCxnSpPr>
        <p:spPr>
          <a:xfrm>
            <a:off x="1777219" y="1091113"/>
            <a:ext cx="1" cy="520193"/>
          </a:xfrm>
          <a:prstGeom prst="straightConnector1">
            <a:avLst/>
          </a:prstGeom>
          <a:ln w="28575">
            <a:solidFill>
              <a:schemeClr val="accent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7BF7D90-DD84-EC41-88FF-C4629B76F81E}"/>
              </a:ext>
            </a:extLst>
          </p:cNvPr>
          <p:cNvSpPr/>
          <p:nvPr/>
        </p:nvSpPr>
        <p:spPr>
          <a:xfrm>
            <a:off x="1879928" y="6189084"/>
            <a:ext cx="878460" cy="384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52911" rIns="52911" rtlCol="0" anchor="ctr"/>
          <a:lstStyle/>
          <a:p>
            <a:pPr algn="ctr" defTabSz="1007964">
              <a:buClrTx/>
              <a:defRPr/>
            </a:pPr>
            <a:r>
              <a:rPr lang="en-GB" sz="1433" kern="1200" dirty="0">
                <a:solidFill>
                  <a:prstClr val="black"/>
                </a:solidFill>
                <a:latin typeface="Calibri" panose="020F0502020204030204"/>
              </a:rPr>
              <a:t>Standards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DD257F7-1908-C145-A703-A5540DAD6B3E}"/>
              </a:ext>
            </a:extLst>
          </p:cNvPr>
          <p:cNvSpPr/>
          <p:nvPr/>
        </p:nvSpPr>
        <p:spPr>
          <a:xfrm>
            <a:off x="644291" y="1757011"/>
            <a:ext cx="2265851" cy="2685304"/>
          </a:xfrm>
          <a:prstGeom prst="roundRect">
            <a:avLst/>
          </a:prstGeom>
          <a:solidFill>
            <a:srgbClr val="00A3DA"/>
          </a:solidFill>
          <a:ln w="9525">
            <a:solidFill>
              <a:schemeClr val="accent3">
                <a:shade val="95000"/>
                <a:satMod val="105000"/>
              </a:schemeClr>
            </a:solidFill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964">
              <a:buClrTx/>
              <a:defRPr/>
            </a:pPr>
            <a:endParaRPr lang="en-GB" sz="1984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Flowchart: Alternate Process 3">
            <a:extLst>
              <a:ext uri="{FF2B5EF4-FFF2-40B4-BE49-F238E27FC236}">
                <a16:creationId xmlns:a16="http://schemas.microsoft.com/office/drawing/2014/main" id="{90A13AAF-8BF6-3E44-A6AA-CE07D4034CEE}"/>
              </a:ext>
            </a:extLst>
          </p:cNvPr>
          <p:cNvSpPr/>
          <p:nvPr/>
        </p:nvSpPr>
        <p:spPr>
          <a:xfrm>
            <a:off x="928965" y="2318267"/>
            <a:ext cx="1696503" cy="401047"/>
          </a:xfrm>
          <a:prstGeom prst="flowChartAlternateProcess">
            <a:avLst/>
          </a:prstGeom>
          <a:gradFill>
            <a:gsLst>
              <a:gs pos="0">
                <a:srgbClr val="00B0F0"/>
              </a:gs>
              <a:gs pos="99000">
                <a:schemeClr val="bg1"/>
              </a:gs>
            </a:gsLst>
          </a:gra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1007964">
              <a:buClrTx/>
              <a:defRPr/>
            </a:pPr>
            <a:r>
              <a:rPr lang="en-GB" sz="1470" kern="1200">
                <a:solidFill>
                  <a:prstClr val="black"/>
                </a:solidFill>
                <a:latin typeface="Calibri" panose="020F0502020204030204"/>
              </a:rPr>
              <a:t>General Assembly</a:t>
            </a:r>
          </a:p>
        </p:txBody>
      </p:sp>
      <p:sp>
        <p:nvSpPr>
          <p:cNvPr id="51" name="Flowchart: Alternate Process 40">
            <a:extLst>
              <a:ext uri="{FF2B5EF4-FFF2-40B4-BE49-F238E27FC236}">
                <a16:creationId xmlns:a16="http://schemas.microsoft.com/office/drawing/2014/main" id="{7C857E8C-BEAD-8B44-9468-C8C2109EAB08}"/>
              </a:ext>
            </a:extLst>
          </p:cNvPr>
          <p:cNvSpPr/>
          <p:nvPr/>
        </p:nvSpPr>
        <p:spPr>
          <a:xfrm>
            <a:off x="926103" y="2816640"/>
            <a:ext cx="1702226" cy="401046"/>
          </a:xfrm>
          <a:prstGeom prst="flowChartAlternateProcess">
            <a:avLst/>
          </a:prstGeom>
          <a:gradFill>
            <a:gsLst>
              <a:gs pos="0">
                <a:srgbClr val="00B0F0"/>
              </a:gs>
              <a:gs pos="99000">
                <a:schemeClr val="bg1"/>
              </a:gs>
            </a:gsLst>
          </a:gra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2911" tIns="52911" rIns="52911" bIns="52911" rtlCol="0" anchor="ctr"/>
          <a:lstStyle/>
          <a:p>
            <a:pPr algn="ctr" defTabSz="1007964">
              <a:buClrTx/>
              <a:defRPr/>
            </a:pPr>
            <a:r>
              <a:rPr lang="en-GB" sz="1470" kern="1200">
                <a:solidFill>
                  <a:prstClr val="black"/>
                </a:solidFill>
                <a:latin typeface="Calibri" panose="020F0502020204030204"/>
              </a:rPr>
              <a:t>Board</a:t>
            </a:r>
          </a:p>
        </p:txBody>
      </p:sp>
      <p:sp>
        <p:nvSpPr>
          <p:cNvPr id="52" name="Flowchart: Alternate Process 41">
            <a:extLst>
              <a:ext uri="{FF2B5EF4-FFF2-40B4-BE49-F238E27FC236}">
                <a16:creationId xmlns:a16="http://schemas.microsoft.com/office/drawing/2014/main" id="{4957EC7A-F7B1-EC44-A5B0-2311C1661F58}"/>
              </a:ext>
            </a:extLst>
          </p:cNvPr>
          <p:cNvSpPr/>
          <p:nvPr/>
        </p:nvSpPr>
        <p:spPr>
          <a:xfrm>
            <a:off x="928965" y="3315006"/>
            <a:ext cx="1696503" cy="383723"/>
          </a:xfrm>
          <a:prstGeom prst="flowChartAlternateProcess">
            <a:avLst/>
          </a:prstGeom>
          <a:gradFill>
            <a:gsLst>
              <a:gs pos="0">
                <a:srgbClr val="00B0F0"/>
              </a:gs>
              <a:gs pos="99000">
                <a:schemeClr val="bg1"/>
              </a:gs>
            </a:gsLst>
          </a:gra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2911" tIns="52911" rIns="52911" bIns="52911" rtlCol="0" anchor="ctr"/>
          <a:lstStyle/>
          <a:p>
            <a:pPr algn="ctr" defTabSz="1007964">
              <a:buClrTx/>
              <a:defRPr/>
            </a:pPr>
            <a:r>
              <a:rPr lang="en-GB" sz="1470" kern="1200">
                <a:solidFill>
                  <a:prstClr val="black"/>
                </a:solidFill>
                <a:latin typeface="Calibri" panose="020F0502020204030204"/>
              </a:rPr>
              <a:t>President</a:t>
            </a:r>
          </a:p>
        </p:txBody>
      </p:sp>
      <p:sp>
        <p:nvSpPr>
          <p:cNvPr id="53" name="Flowchart: Alternate Process 41">
            <a:extLst>
              <a:ext uri="{FF2B5EF4-FFF2-40B4-BE49-F238E27FC236}">
                <a16:creationId xmlns:a16="http://schemas.microsoft.com/office/drawing/2014/main" id="{E07F1323-C1DB-6E4C-9CF2-C3EDA8407352}"/>
              </a:ext>
            </a:extLst>
          </p:cNvPr>
          <p:cNvSpPr/>
          <p:nvPr/>
        </p:nvSpPr>
        <p:spPr>
          <a:xfrm>
            <a:off x="928965" y="3809058"/>
            <a:ext cx="1696503" cy="383723"/>
          </a:xfrm>
          <a:prstGeom prst="flowChartAlternateProcess">
            <a:avLst/>
          </a:prstGeom>
          <a:gradFill>
            <a:gsLst>
              <a:gs pos="0">
                <a:srgbClr val="00B0F0"/>
              </a:gs>
              <a:gs pos="99000">
                <a:schemeClr val="bg1"/>
              </a:gs>
            </a:gsLst>
          </a:gra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52911" tIns="52911" rIns="52911" bIns="52911" rtlCol="0" anchor="ctr"/>
          <a:lstStyle/>
          <a:p>
            <a:pPr algn="ctr" defTabSz="1007964">
              <a:buClrTx/>
              <a:defRPr/>
            </a:pPr>
            <a:r>
              <a:rPr lang="en-GB" sz="1470" kern="1200" dirty="0">
                <a:solidFill>
                  <a:prstClr val="black"/>
                </a:solidFill>
                <a:latin typeface="Calibri" panose="020F0502020204030204"/>
              </a:rPr>
              <a:t>Secretary General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284938-3D48-C946-8768-3BAF028872AB}"/>
              </a:ext>
            </a:extLst>
          </p:cNvPr>
          <p:cNvSpPr txBox="1"/>
          <p:nvPr/>
        </p:nvSpPr>
        <p:spPr>
          <a:xfrm>
            <a:off x="982930" y="1879661"/>
            <a:ext cx="1588572" cy="318924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EOSC Association </a:t>
            </a:r>
          </a:p>
        </p:txBody>
      </p:sp>
    </p:spTree>
    <p:extLst>
      <p:ext uri="{BB962C8B-B14F-4D97-AF65-F5344CB8AC3E}">
        <p14:creationId xmlns:p14="http://schemas.microsoft.com/office/powerpoint/2010/main" val="1747931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87AB-77FF-7549-B6F7-2E339841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EOSC (M)architecture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B3D57-F142-9B40-91FD-0C2A64022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84" y="1597618"/>
            <a:ext cx="12455036" cy="456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8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83A31-F526-6C4B-B78B-EEE4CB73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EOSC governance </a:t>
            </a:r>
            <a:r>
              <a:rPr lang="x-none"/>
              <a:t>is transitioning</a:t>
            </a:r>
            <a:endParaRPr lang="x-none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E15DBF1-6246-1143-9823-B65ED2D17C0C}"/>
              </a:ext>
            </a:extLst>
          </p:cNvPr>
          <p:cNvSpPr/>
          <p:nvPr/>
        </p:nvSpPr>
        <p:spPr>
          <a:xfrm>
            <a:off x="3379255" y="5451483"/>
            <a:ext cx="9637049" cy="1231050"/>
          </a:xfrm>
          <a:prstGeom prst="rightArrow">
            <a:avLst>
              <a:gd name="adj1" fmla="val 71056"/>
              <a:gd name="adj2" fmla="val 69779"/>
            </a:avLst>
          </a:prstGeom>
          <a:gradFill flip="none" rotWithShape="1">
            <a:gsLst>
              <a:gs pos="99000">
                <a:schemeClr val="accent1">
                  <a:lumMod val="60000"/>
                  <a:lumOff val="40000"/>
                </a:schemeClr>
              </a:gs>
              <a:gs pos="0">
                <a:schemeClr val="bg1">
                  <a:alpha val="52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1D60BF-25D6-4B43-85F8-B9F93F8417AD}"/>
              </a:ext>
            </a:extLst>
          </p:cNvPr>
          <p:cNvSpPr txBox="1"/>
          <p:nvPr/>
        </p:nvSpPr>
        <p:spPr>
          <a:xfrm>
            <a:off x="5971478" y="5604468"/>
            <a:ext cx="6028352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46" b="1" dirty="0">
                <a:solidFill>
                  <a:schemeClr val="accent5">
                    <a:lumMod val="50000"/>
                  </a:schemeClr>
                </a:solidFill>
              </a:rPr>
              <a:t>Join the EOSC Association to influence future directions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EA279D55-C214-064F-9920-DCF9600A57C2}"/>
              </a:ext>
            </a:extLst>
          </p:cNvPr>
          <p:cNvSpPr/>
          <p:nvPr/>
        </p:nvSpPr>
        <p:spPr>
          <a:xfrm>
            <a:off x="6846577" y="1621504"/>
            <a:ext cx="5790014" cy="36653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/>
          </a:p>
        </p:txBody>
      </p:sp>
      <p:sp>
        <p:nvSpPr>
          <p:cNvPr id="9" name="Rounded Rectangle 14">
            <a:extLst>
              <a:ext uri="{FF2B5EF4-FFF2-40B4-BE49-F238E27FC236}">
                <a16:creationId xmlns:a16="http://schemas.microsoft.com/office/drawing/2014/main" id="{3C7EB7A1-3525-0146-A1FC-29E1AF94AE73}"/>
              </a:ext>
            </a:extLst>
          </p:cNvPr>
          <p:cNvSpPr/>
          <p:nvPr/>
        </p:nvSpPr>
        <p:spPr>
          <a:xfrm>
            <a:off x="6979321" y="2175571"/>
            <a:ext cx="5515016" cy="2960195"/>
          </a:xfrm>
          <a:prstGeom prst="roundRect">
            <a:avLst>
              <a:gd name="adj" fmla="val 43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B41029A-62F8-BB4D-BD33-F4AA10657B42}"/>
              </a:ext>
            </a:extLst>
          </p:cNvPr>
          <p:cNvSpPr/>
          <p:nvPr/>
        </p:nvSpPr>
        <p:spPr>
          <a:xfrm>
            <a:off x="731983" y="1621504"/>
            <a:ext cx="5912527" cy="36653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E911C53C-2444-1448-88A0-C79C9355AB93}"/>
              </a:ext>
            </a:extLst>
          </p:cNvPr>
          <p:cNvSpPr/>
          <p:nvPr/>
        </p:nvSpPr>
        <p:spPr>
          <a:xfrm>
            <a:off x="858449" y="2174741"/>
            <a:ext cx="5657270" cy="2960195"/>
          </a:xfrm>
          <a:prstGeom prst="roundRect">
            <a:avLst>
              <a:gd name="adj" fmla="val 43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/>
          </a:p>
        </p:txBody>
      </p:sp>
      <p:pic>
        <p:nvPicPr>
          <p:cNvPr id="14" name="Immagine 1">
            <a:extLst>
              <a:ext uri="{FF2B5EF4-FFF2-40B4-BE49-F238E27FC236}">
                <a16:creationId xmlns:a16="http://schemas.microsoft.com/office/drawing/2014/main" id="{49E36C1A-070C-A447-9F93-DCF9E200E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58" y="2320856"/>
            <a:ext cx="5401896" cy="2733489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08890094-628D-9343-907E-F51D832E31D3}"/>
              </a:ext>
            </a:extLst>
          </p:cNvPr>
          <p:cNvSpPr txBox="1"/>
          <p:nvPr/>
        </p:nvSpPr>
        <p:spPr>
          <a:xfrm>
            <a:off x="785505" y="1718307"/>
            <a:ext cx="4923143" cy="32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43" dirty="0">
                <a:solidFill>
                  <a:schemeClr val="accent5">
                    <a:lumMod val="50000"/>
                  </a:schemeClr>
                </a:solidFill>
              </a:rPr>
              <a:t>Current governance structure until 31 December 2020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42935EBA-8094-C441-A109-09D41530506E}"/>
              </a:ext>
            </a:extLst>
          </p:cNvPr>
          <p:cNvSpPr txBox="1"/>
          <p:nvPr/>
        </p:nvSpPr>
        <p:spPr>
          <a:xfrm>
            <a:off x="6979322" y="1685894"/>
            <a:ext cx="3177473" cy="32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43" dirty="0">
                <a:solidFill>
                  <a:schemeClr val="accent5">
                    <a:lumMod val="50000"/>
                  </a:schemeClr>
                </a:solidFill>
              </a:rPr>
              <a:t>New EOSC European Partnership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2572D3-FE45-FC42-BC4A-19719689BF9B}"/>
              </a:ext>
            </a:extLst>
          </p:cNvPr>
          <p:cNvGrpSpPr/>
          <p:nvPr/>
        </p:nvGrpSpPr>
        <p:grpSpPr>
          <a:xfrm>
            <a:off x="7449344" y="2289610"/>
            <a:ext cx="4463541" cy="2870342"/>
            <a:chOff x="4858194" y="955742"/>
            <a:chExt cx="4463541" cy="2870342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EF11C899-401D-0349-9953-4AAFFCF2123C}"/>
                </a:ext>
              </a:extLst>
            </p:cNvPr>
            <p:cNvSpPr/>
            <p:nvPr/>
          </p:nvSpPr>
          <p:spPr>
            <a:xfrm>
              <a:off x="7785399" y="1382403"/>
              <a:ext cx="1180066" cy="1878766"/>
            </a:xfrm>
            <a:prstGeom prst="roundRect">
              <a:avLst/>
            </a:prstGeom>
            <a:solidFill>
              <a:srgbClr val="00A3DA"/>
            </a:solidFill>
            <a:ln w="9525">
              <a:solidFill>
                <a:schemeClr val="accent3">
                  <a:shade val="95000"/>
                  <a:satMod val="10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8E9AFC-1C8D-AF46-A3E5-E6D1AB1D785D}"/>
                </a:ext>
              </a:extLst>
            </p:cNvPr>
            <p:cNvSpPr txBox="1"/>
            <p:nvPr/>
          </p:nvSpPr>
          <p:spPr>
            <a:xfrm>
              <a:off x="7890417" y="1468282"/>
              <a:ext cx="988571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EOSC Association 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037FE0AB-259C-0F4D-9DD1-70F1DE8150C6}"/>
                </a:ext>
              </a:extLst>
            </p:cNvPr>
            <p:cNvSpPr/>
            <p:nvPr/>
          </p:nvSpPr>
          <p:spPr>
            <a:xfrm>
              <a:off x="6318043" y="955742"/>
              <a:ext cx="1151509" cy="339685"/>
            </a:xfrm>
            <a:prstGeom prst="roundRect">
              <a:avLst/>
            </a:prstGeom>
            <a:gradFill>
              <a:gsLst>
                <a:gs pos="0">
                  <a:srgbClr val="FFCC7F"/>
                </a:gs>
                <a:gs pos="35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Strategy Committee</a:t>
              </a:r>
              <a:b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MS/AC</a:t>
              </a:r>
            </a:p>
          </p:txBody>
        </p:sp>
        <p:cxnSp>
          <p:nvCxnSpPr>
            <p:cNvPr id="23" name="Elbow Connector 8">
              <a:extLst>
                <a:ext uri="{FF2B5EF4-FFF2-40B4-BE49-F238E27FC236}">
                  <a16:creationId xmlns:a16="http://schemas.microsoft.com/office/drawing/2014/main" id="{8E900415-270C-DF46-8ADB-9599EAC5E62A}"/>
                </a:ext>
              </a:extLst>
            </p:cNvPr>
            <p:cNvCxnSpPr>
              <a:cxnSpLocks/>
              <a:stCxn id="22" idx="3"/>
              <a:endCxn id="20" idx="0"/>
            </p:cNvCxnSpPr>
            <p:nvPr/>
          </p:nvCxnSpPr>
          <p:spPr>
            <a:xfrm>
              <a:off x="7469552" y="1125585"/>
              <a:ext cx="905880" cy="256819"/>
            </a:xfrm>
            <a:prstGeom prst="bentConnector2">
              <a:avLst/>
            </a:prstGeom>
            <a:ln w="19050">
              <a:solidFill>
                <a:srgbClr val="FFCC7F"/>
              </a:solidFill>
              <a:prstDash val="sysDash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F55937B9-4086-3549-AA78-2D03BE02C057}"/>
                </a:ext>
              </a:extLst>
            </p:cNvPr>
            <p:cNvSpPr/>
            <p:nvPr/>
          </p:nvSpPr>
          <p:spPr>
            <a:xfrm>
              <a:off x="4858194" y="1382403"/>
              <a:ext cx="1151509" cy="1878766"/>
            </a:xfrm>
            <a:prstGeom prst="roundRect">
              <a:avLst/>
            </a:prstGeom>
            <a:solidFill>
              <a:srgbClr val="2B499A"/>
            </a:solidFill>
            <a:ln w="9525">
              <a:solidFill>
                <a:schemeClr val="accent3">
                  <a:shade val="95000"/>
                  <a:satMod val="10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European</a:t>
              </a:r>
              <a:b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Commission</a:t>
              </a:r>
            </a:p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5" name="Elbow Connector 8">
              <a:extLst>
                <a:ext uri="{FF2B5EF4-FFF2-40B4-BE49-F238E27FC236}">
                  <a16:creationId xmlns:a16="http://schemas.microsoft.com/office/drawing/2014/main" id="{F884D908-7FC2-1748-8D8D-094C0EF17EFC}"/>
                </a:ext>
              </a:extLst>
            </p:cNvPr>
            <p:cNvCxnSpPr>
              <a:cxnSpLocks/>
            </p:cNvCxnSpPr>
            <p:nvPr/>
          </p:nvCxnSpPr>
          <p:spPr>
            <a:xfrm>
              <a:off x="6009703" y="2791301"/>
              <a:ext cx="1775696" cy="0"/>
            </a:xfrm>
            <a:prstGeom prst="straightConnector1">
              <a:avLst/>
            </a:prstGeom>
            <a:ln w="19050">
              <a:solidFill>
                <a:srgbClr val="FF715B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E70288-6A33-C74F-BD7A-1BE2234AD6F2}"/>
                </a:ext>
              </a:extLst>
            </p:cNvPr>
            <p:cNvSpPr/>
            <p:nvPr/>
          </p:nvSpPr>
          <p:spPr>
            <a:xfrm>
              <a:off x="6525862" y="2679565"/>
              <a:ext cx="735873" cy="226591"/>
            </a:xfrm>
            <a:prstGeom prst="rect">
              <a:avLst/>
            </a:prstGeom>
            <a:solidFill>
              <a:srgbClr val="FF715B"/>
            </a:solidFill>
            <a:ln w="9525">
              <a:solidFill>
                <a:schemeClr val="accent3">
                  <a:shade val="95000"/>
                  <a:satMod val="10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MoU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D3A95D1-ECC4-124C-AE0A-072581E6940F}"/>
                </a:ext>
              </a:extLst>
            </p:cNvPr>
            <p:cNvSpPr/>
            <p:nvPr/>
          </p:nvSpPr>
          <p:spPr>
            <a:xfrm>
              <a:off x="6318043" y="1590345"/>
              <a:ext cx="1151509" cy="707342"/>
            </a:xfrm>
            <a:prstGeom prst="roundRect">
              <a:avLst/>
            </a:prstGeom>
            <a:solidFill>
              <a:srgbClr val="FF715B"/>
            </a:solidFill>
            <a:ln w="9525">
              <a:solidFill>
                <a:schemeClr val="accent3">
                  <a:shade val="95000"/>
                  <a:satMod val="10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Partnership Board</a:t>
              </a:r>
            </a:p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(EC, Board &amp; Strategy Committee)</a:t>
              </a:r>
            </a:p>
          </p:txBody>
        </p:sp>
        <p:cxnSp>
          <p:nvCxnSpPr>
            <p:cNvPr id="28" name="Elbow Connector 8">
              <a:extLst>
                <a:ext uri="{FF2B5EF4-FFF2-40B4-BE49-F238E27FC236}">
                  <a16:creationId xmlns:a16="http://schemas.microsoft.com/office/drawing/2014/main" id="{69D8234E-BAC6-0545-9A34-CB0DB3434CDE}"/>
                </a:ext>
              </a:extLst>
            </p:cNvPr>
            <p:cNvCxnSpPr>
              <a:cxnSpLocks/>
              <a:stCxn id="22" idx="2"/>
              <a:endCxn id="27" idx="0"/>
            </p:cNvCxnSpPr>
            <p:nvPr/>
          </p:nvCxnSpPr>
          <p:spPr>
            <a:xfrm>
              <a:off x="6893797" y="1295426"/>
              <a:ext cx="1" cy="294919"/>
            </a:xfrm>
            <a:prstGeom prst="straightConnector1">
              <a:avLst/>
            </a:prstGeom>
            <a:ln w="19050">
              <a:solidFill>
                <a:srgbClr val="FFCC7F"/>
              </a:solidFill>
              <a:prstDash val="sysDash"/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lowchart: Alternate Process 3">
              <a:extLst>
                <a:ext uri="{FF2B5EF4-FFF2-40B4-BE49-F238E27FC236}">
                  <a16:creationId xmlns:a16="http://schemas.microsoft.com/office/drawing/2014/main" id="{7F119C4B-A3A0-0745-8394-59EBEF11DFD3}"/>
                </a:ext>
              </a:extLst>
            </p:cNvPr>
            <p:cNvSpPr/>
            <p:nvPr/>
          </p:nvSpPr>
          <p:spPr>
            <a:xfrm>
              <a:off x="7866046" y="1733653"/>
              <a:ext cx="1037313" cy="272867"/>
            </a:xfrm>
            <a:prstGeom prst="flowChartAlternateProcess">
              <a:avLst/>
            </a:prstGeom>
            <a:gradFill>
              <a:gsLst>
                <a:gs pos="0">
                  <a:srgbClr val="00B0F0"/>
                </a:gs>
                <a:gs pos="99000">
                  <a:schemeClr val="bg1"/>
                </a:gs>
              </a:gsLst>
            </a:gradFill>
            <a:ln>
              <a:solidFill>
                <a:schemeClr val="accent6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General Assembly</a:t>
              </a:r>
            </a:p>
          </p:txBody>
        </p:sp>
        <p:sp>
          <p:nvSpPr>
            <p:cNvPr id="30" name="Flowchart: Alternate Process 40">
              <a:extLst>
                <a:ext uri="{FF2B5EF4-FFF2-40B4-BE49-F238E27FC236}">
                  <a16:creationId xmlns:a16="http://schemas.microsoft.com/office/drawing/2014/main" id="{7D10F3F8-CC87-254F-AB1B-402F3C296688}"/>
                </a:ext>
              </a:extLst>
            </p:cNvPr>
            <p:cNvSpPr/>
            <p:nvPr/>
          </p:nvSpPr>
          <p:spPr>
            <a:xfrm>
              <a:off x="7864296" y="2072739"/>
              <a:ext cx="1040812" cy="272866"/>
            </a:xfrm>
            <a:prstGeom prst="flowChartAlternateProcess">
              <a:avLst/>
            </a:prstGeom>
            <a:gradFill>
              <a:gsLst>
                <a:gs pos="0">
                  <a:srgbClr val="00B0F0"/>
                </a:gs>
                <a:gs pos="99000">
                  <a:schemeClr val="bg1"/>
                </a:gs>
              </a:gsLst>
            </a:gradFill>
            <a:ln>
              <a:solidFill>
                <a:schemeClr val="accent6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Board</a:t>
              </a:r>
            </a:p>
          </p:txBody>
        </p:sp>
        <p:sp>
          <p:nvSpPr>
            <p:cNvPr id="31" name="Flowchart: Alternate Process 41">
              <a:extLst>
                <a:ext uri="{FF2B5EF4-FFF2-40B4-BE49-F238E27FC236}">
                  <a16:creationId xmlns:a16="http://schemas.microsoft.com/office/drawing/2014/main" id="{68B36BA0-1483-B641-A08C-621D3A81DE33}"/>
                </a:ext>
              </a:extLst>
            </p:cNvPr>
            <p:cNvSpPr/>
            <p:nvPr/>
          </p:nvSpPr>
          <p:spPr>
            <a:xfrm>
              <a:off x="7866046" y="2411821"/>
              <a:ext cx="1037313" cy="261080"/>
            </a:xfrm>
            <a:prstGeom prst="flowChartAlternateProcess">
              <a:avLst/>
            </a:prstGeom>
            <a:gradFill>
              <a:gsLst>
                <a:gs pos="0">
                  <a:srgbClr val="00B0F0"/>
                </a:gs>
                <a:gs pos="99000">
                  <a:schemeClr val="bg1"/>
                </a:gs>
              </a:gsLst>
            </a:gradFill>
            <a:ln>
              <a:solidFill>
                <a:schemeClr val="accent6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President</a:t>
              </a:r>
            </a:p>
          </p:txBody>
        </p:sp>
        <p:cxnSp>
          <p:nvCxnSpPr>
            <p:cNvPr id="32" name="Elbow Connector 8">
              <a:extLst>
                <a:ext uri="{FF2B5EF4-FFF2-40B4-BE49-F238E27FC236}">
                  <a16:creationId xmlns:a16="http://schemas.microsoft.com/office/drawing/2014/main" id="{67B16FBA-F23B-F44C-8EF3-92327018D524}"/>
                </a:ext>
              </a:extLst>
            </p:cNvPr>
            <p:cNvCxnSpPr>
              <a:cxnSpLocks/>
              <a:stCxn id="27" idx="2"/>
              <a:endCxn id="26" idx="0"/>
            </p:cNvCxnSpPr>
            <p:nvPr/>
          </p:nvCxnSpPr>
          <p:spPr>
            <a:xfrm>
              <a:off x="6893798" y="2297687"/>
              <a:ext cx="1" cy="381878"/>
            </a:xfrm>
            <a:prstGeom prst="straightConnector1">
              <a:avLst/>
            </a:prstGeom>
            <a:ln w="19050">
              <a:solidFill>
                <a:srgbClr val="FF715B"/>
              </a:solidFill>
              <a:prstDash val="sysDash"/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lowchart: Alternate Process 41">
              <a:extLst>
                <a:ext uri="{FF2B5EF4-FFF2-40B4-BE49-F238E27FC236}">
                  <a16:creationId xmlns:a16="http://schemas.microsoft.com/office/drawing/2014/main" id="{639C08E8-02AE-F64C-A898-E8B9B3D53FF3}"/>
                </a:ext>
              </a:extLst>
            </p:cNvPr>
            <p:cNvSpPr/>
            <p:nvPr/>
          </p:nvSpPr>
          <p:spPr>
            <a:xfrm>
              <a:off x="7866046" y="2747967"/>
              <a:ext cx="1037313" cy="261080"/>
            </a:xfrm>
            <a:prstGeom prst="flowChartAlternateProcess">
              <a:avLst/>
            </a:prstGeom>
            <a:gradFill>
              <a:gsLst>
                <a:gs pos="0">
                  <a:srgbClr val="00B0F0"/>
                </a:gs>
                <a:gs pos="99000">
                  <a:schemeClr val="bg1"/>
                </a:gs>
              </a:gsLst>
            </a:gradFill>
            <a:ln>
              <a:solidFill>
                <a:schemeClr val="accent6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Secretary General</a:t>
              </a:r>
            </a:p>
          </p:txBody>
        </p:sp>
        <p:cxnSp>
          <p:nvCxnSpPr>
            <p:cNvPr id="34" name="Elbow Connector 8">
              <a:extLst>
                <a:ext uri="{FF2B5EF4-FFF2-40B4-BE49-F238E27FC236}">
                  <a16:creationId xmlns:a16="http://schemas.microsoft.com/office/drawing/2014/main" id="{214021D9-03AD-0447-80F7-ABB2AFBFF47C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6009703" y="1944017"/>
              <a:ext cx="308340" cy="0"/>
            </a:xfrm>
            <a:prstGeom prst="straightConnector1">
              <a:avLst/>
            </a:prstGeom>
            <a:ln w="19050">
              <a:solidFill>
                <a:srgbClr val="2B499A"/>
              </a:solidFill>
              <a:prstDash val="sysDash"/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8">
              <a:extLst>
                <a:ext uri="{FF2B5EF4-FFF2-40B4-BE49-F238E27FC236}">
                  <a16:creationId xmlns:a16="http://schemas.microsoft.com/office/drawing/2014/main" id="{8391BA3B-49DD-B54E-9C01-460437830F91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7469553" y="1944017"/>
              <a:ext cx="315846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ash"/>
              <a:headEnd type="stealth" w="lg" len="lg"/>
              <a:tailEnd type="stealth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918F710-7E03-FF46-9579-477436D8B22E}"/>
                </a:ext>
              </a:extLst>
            </p:cNvPr>
            <p:cNvSpPr/>
            <p:nvPr/>
          </p:nvSpPr>
          <p:spPr>
            <a:xfrm>
              <a:off x="7320900" y="3425974"/>
              <a:ext cx="200083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Contributions by MS / AC and others (in kind; data, services, …)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A4F3C74-030E-3E46-A639-B35B928A17A2}"/>
                </a:ext>
              </a:extLst>
            </p:cNvPr>
            <p:cNvSpPr/>
            <p:nvPr/>
          </p:nvSpPr>
          <p:spPr>
            <a:xfrm>
              <a:off x="4866640" y="3425974"/>
              <a:ext cx="15549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Commission funding through work programme</a:t>
              </a:r>
            </a:p>
          </p:txBody>
        </p:sp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7495AD6A-2309-8C4A-A27D-81B9AA762491}"/>
                </a:ext>
              </a:extLst>
            </p:cNvPr>
            <p:cNvSpPr/>
            <p:nvPr/>
          </p:nvSpPr>
          <p:spPr>
            <a:xfrm>
              <a:off x="6475025" y="3540429"/>
              <a:ext cx="335464" cy="171201"/>
            </a:xfrm>
            <a:prstGeom prst="rightArrow">
              <a:avLst/>
            </a:prstGeom>
            <a:solidFill>
              <a:srgbClr val="2B499A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CA96141C-4D24-0E4D-A3B1-AA19141E1AA8}"/>
                </a:ext>
              </a:extLst>
            </p:cNvPr>
            <p:cNvSpPr/>
            <p:nvPr/>
          </p:nvSpPr>
          <p:spPr>
            <a:xfrm rot="10800000">
              <a:off x="6976716" y="3540429"/>
              <a:ext cx="335464" cy="171201"/>
            </a:xfrm>
            <a:prstGeom prst="rightArrow">
              <a:avLst/>
            </a:prstGeom>
            <a:solidFill>
              <a:srgbClr val="FFCC7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6648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176E0-EEEE-4317-8245-361502D92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EOSC Partnership: EOSC Association and SRIA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13CDD6-9FA5-4668-81CC-6D98AD1A7A7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9655" y="1362900"/>
            <a:ext cx="12233992" cy="53894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EOSC Association to sign the MoU with the EC in January 2021</a:t>
            </a:r>
          </a:p>
          <a:p>
            <a:r>
              <a:rPr lang="en-US" dirty="0"/>
              <a:t>Officially founded in July 2020</a:t>
            </a:r>
          </a:p>
          <a:p>
            <a:r>
              <a:rPr lang="en-US" dirty="0"/>
              <a:t>CAESAER, CSIC, GÉANT and GARR as founding members</a:t>
            </a:r>
          </a:p>
          <a:p>
            <a:r>
              <a:rPr lang="en-US" dirty="0"/>
              <a:t>Initial set of 139 members and 48 observers provisionally accepted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General Assembly 17 December 2020</a:t>
            </a:r>
          </a:p>
          <a:p>
            <a:pPr lvl="4"/>
            <a:endParaRPr lang="en-US" dirty="0"/>
          </a:p>
          <a:p>
            <a:r>
              <a:rPr lang="en-US" dirty="0"/>
              <a:t>Strategic Research an Innovation Agenda (SRIA) will be annexed to the MoU</a:t>
            </a:r>
          </a:p>
          <a:p>
            <a:pPr lvl="1"/>
            <a:r>
              <a:rPr lang="en-US" dirty="0"/>
              <a:t>Stakeholder consultation over the summer</a:t>
            </a:r>
          </a:p>
          <a:p>
            <a:pPr lvl="1"/>
            <a:r>
              <a:rPr lang="en-US" dirty="0"/>
              <a:t>Version 0.8 was made available during the EOSC Symposium:</a:t>
            </a:r>
            <a:br>
              <a:rPr lang="en-US" dirty="0"/>
            </a:br>
            <a:r>
              <a:rPr lang="en-US" dirty="0"/>
              <a:t>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https://www.eoscsecretariat.eu/news-opinion/eosc-strategic-research-and-innovation-agenda-version-08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/>
              <a:t>Version 0.9 will be submitted to the EOSC GB on 13</a:t>
            </a:r>
            <a:r>
              <a:rPr lang="en-US" baseline="30000" dirty="0"/>
              <a:t>th</a:t>
            </a:r>
            <a:r>
              <a:rPr lang="en-US" dirty="0"/>
              <a:t> November</a:t>
            </a:r>
          </a:p>
          <a:p>
            <a:pPr lvl="1"/>
            <a:r>
              <a:rPr lang="en-US" dirty="0"/>
              <a:t>Version 1.0 in early December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3242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F0B6-C471-4714-9AE3-E328F9AB6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4F3127-FBF9-4EB0-8217-9008C09B45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Rupert Lueck - WG Sustainability - Tinman update &amp; Timeline to set up the EOSC Legal Entity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3E8A1-9F48-48C9-8F5F-464D07D350E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0BB87-B73E-48E5-B785-50FC84DB4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0"/>
            <a:ext cx="13439775" cy="7537734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733BBE-4484-4BA1-88B1-F69ED98832DF}"/>
              </a:ext>
            </a:extLst>
          </p:cNvPr>
          <p:cNvSpPr/>
          <p:nvPr/>
        </p:nvSpPr>
        <p:spPr>
          <a:xfrm>
            <a:off x="1458653" y="4167580"/>
            <a:ext cx="205637" cy="31805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D4533-2545-482C-A07A-A9CB31AC09E0}"/>
              </a:ext>
            </a:extLst>
          </p:cNvPr>
          <p:cNvSpPr txBox="1"/>
          <p:nvPr/>
        </p:nvSpPr>
        <p:spPr>
          <a:xfrm>
            <a:off x="1386834" y="4100204"/>
            <a:ext cx="205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0</a:t>
            </a:r>
            <a:endParaRPr lang="en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28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should I join?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129F2BE-9CAB-B44D-B1DA-62A2740F3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489"/>
          <a:stretch/>
        </p:blipFill>
        <p:spPr>
          <a:xfrm>
            <a:off x="3879223" y="795755"/>
            <a:ext cx="9144216" cy="58664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E98D18C4-16FB-304F-B26C-779304F8E3F0}"/>
              </a:ext>
            </a:extLst>
          </p:cNvPr>
          <p:cNvSpPr/>
          <p:nvPr/>
        </p:nvSpPr>
        <p:spPr>
          <a:xfrm>
            <a:off x="3712972" y="1392981"/>
            <a:ext cx="1539188" cy="14894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3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810277" y="4057858"/>
            <a:ext cx="4946944" cy="2783456"/>
          </a:xfrm>
          <a:prstGeom prst="rect">
            <a:avLst/>
          </a:prstGeom>
        </p:spPr>
        <p:txBody>
          <a:bodyPr vert="horz" lIns="100796" tIns="50398" rIns="100796" bIns="50398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F715B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661"/>
              </a:spcAft>
              <a:buClr>
                <a:srgbClr val="FFC000"/>
              </a:buClr>
            </a:pPr>
            <a:r>
              <a:rPr lang="en-GB" sz="3086" dirty="0">
                <a:solidFill>
                  <a:srgbClr val="2B499A"/>
                </a:solidFill>
                <a:ea typeface="+mn-ea"/>
                <a:cs typeface="+mn-cs"/>
              </a:rPr>
              <a:t>The Vision</a:t>
            </a:r>
            <a:br>
              <a:rPr lang="en-GB" sz="2205" dirty="0"/>
            </a:br>
            <a:r>
              <a:rPr lang="en-GB" sz="2205" dirty="0">
                <a:solidFill>
                  <a:srgbClr val="2B499A"/>
                </a:solidFill>
                <a:ea typeface="+mn-ea"/>
                <a:cs typeface="+mn-cs"/>
              </a:rPr>
              <a:t>Building the EOSC ecosystem collaboratively with all the stakeholders through the EOSC Partnership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61"/>
              </a:spcAft>
              <a:buClr>
                <a:srgbClr val="FFC000"/>
              </a:buClr>
            </a:pPr>
            <a:endParaRPr lang="en-GB" sz="2205" dirty="0">
              <a:solidFill>
                <a:srgbClr val="2B499A"/>
              </a:solidFill>
              <a:ea typeface="+mn-ea"/>
              <a:cs typeface="+mn-cs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61"/>
              </a:spcAft>
              <a:buClr>
                <a:srgbClr val="FFC000"/>
              </a:buClr>
            </a:pPr>
            <a:endParaRPr lang="en-GB" sz="2205" dirty="0">
              <a:solidFill>
                <a:srgbClr val="2B499A"/>
              </a:solidFill>
              <a:ea typeface="+mn-ea"/>
              <a:cs typeface="+mn-cs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61"/>
              </a:spcAft>
              <a:buClr>
                <a:srgbClr val="FFC000"/>
              </a:buClr>
            </a:pPr>
            <a:r>
              <a:rPr lang="en-GB" sz="3000" dirty="0">
                <a:solidFill>
                  <a:srgbClr val="2B499A"/>
                </a:solidFill>
                <a:ea typeface="+mn-ea"/>
                <a:cs typeface="+mn-cs"/>
              </a:rPr>
              <a:t>The Impact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61"/>
              </a:spcAft>
              <a:buClr>
                <a:srgbClr val="FFC000"/>
              </a:buClr>
            </a:pPr>
            <a:r>
              <a:rPr lang="en-GB" sz="2205" dirty="0">
                <a:solidFill>
                  <a:srgbClr val="2B499A"/>
                </a:solidFill>
                <a:ea typeface="+mn-ea"/>
                <a:cs typeface="+mn-cs"/>
              </a:rPr>
              <a:t>Via the Strategic Research and Innovation Agenda (SRIA), every organisation can influence the future direction of EOSC!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61"/>
              </a:spcAft>
              <a:buClr>
                <a:srgbClr val="FFC000"/>
              </a:buClr>
            </a:pPr>
            <a:endParaRPr lang="en-GB" sz="2205" dirty="0">
              <a:solidFill>
                <a:srgbClr val="2B499A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990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8432" y="185410"/>
            <a:ext cx="1075688" cy="1075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890" y="316612"/>
            <a:ext cx="5993832" cy="90295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2"/>
          <p:cNvSpPr txBox="1"/>
          <p:nvPr/>
        </p:nvSpPr>
        <p:spPr>
          <a:xfrm>
            <a:off x="1047943" y="1833383"/>
            <a:ext cx="5359705" cy="100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9" tIns="50376" rIns="100779" bIns="50376" anchor="t" anchorCtr="0">
            <a:noAutofit/>
          </a:bodyPr>
          <a:lstStyle/>
          <a:p>
            <a:pPr marL="0" marR="0" lvl="0" indent="0" algn="l" defTabSz="1007918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GB" sz="198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Provide strategic, legal and financing recommendations for an operational, scalable and sustainable EOSC federation after 2020</a:t>
            </a:r>
            <a:endParaRPr kumimoji="0" sz="198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2"/>
          <p:cNvSpPr txBox="1"/>
          <p:nvPr/>
        </p:nvSpPr>
        <p:spPr>
          <a:xfrm>
            <a:off x="1037862" y="2955988"/>
            <a:ext cx="8693626" cy="60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9" tIns="50376" rIns="100779" bIns="50376" anchor="b" anchorCtr="0">
            <a:normAutofit/>
          </a:bodyPr>
          <a:lstStyle/>
          <a:p>
            <a:pPr marL="0" marR="0" lvl="0" indent="0" algn="l" defTabSz="10079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4A88"/>
              </a:buClr>
              <a:buSzPts val="2400"/>
              <a:buFont typeface="Arial"/>
              <a:buNone/>
              <a:tabLst/>
              <a:defRPr/>
            </a:pPr>
            <a:r>
              <a:rPr kumimoji="0" lang="en-GB" sz="2646" b="1" i="0" u="none" strike="noStrike" kern="1200" cap="none" spc="0" normalizeH="0" baseline="0" noProof="0" dirty="0">
                <a:ln>
                  <a:noFill/>
                </a:ln>
                <a:solidFill>
                  <a:srgbClr val="2A4A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HOW</a:t>
            </a:r>
            <a:endParaRPr kumimoji="0" sz="198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  <a:sym typeface="Arial"/>
            </a:endParaRPr>
          </a:p>
        </p:txBody>
      </p:sp>
      <p:sp>
        <p:nvSpPr>
          <p:cNvPr id="384" name="Google Shape;384;p22"/>
          <p:cNvSpPr txBox="1"/>
          <p:nvPr/>
        </p:nvSpPr>
        <p:spPr>
          <a:xfrm>
            <a:off x="1182775" y="3602311"/>
            <a:ext cx="11083056" cy="159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9" tIns="50376" rIns="100779" bIns="50376" numCol="2" anchor="t" anchorCtr="0">
            <a:noAutofit/>
          </a:bodyPr>
          <a:lstStyle/>
          <a:p>
            <a:pPr marL="377969" marR="0" lvl="0" indent="-377969" algn="l" defTabSz="10079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Calibri"/>
              <a:buAutoNum type="arabicPeriod"/>
              <a:tabLst/>
              <a:defRPr/>
            </a:pPr>
            <a:r>
              <a:rPr kumimoji="0" lang="en-GB" sz="198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Analyse business models and implications on legal entity, costs, regulations, financial strategies, supporting NDI alignment</a:t>
            </a:r>
            <a:endParaRPr kumimoji="0" sz="198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77969" marR="0" lvl="0" indent="-377969" algn="l" defTabSz="1007918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prstClr val="black"/>
              </a:buClr>
              <a:buSzPts val="1600"/>
              <a:buFont typeface="Calibri"/>
              <a:buAutoNum type="arabicPeriod"/>
              <a:tabLst/>
              <a:defRPr/>
            </a:pPr>
            <a:r>
              <a:rPr kumimoji="0" lang="en-GB" sz="198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Map potential legal entities, taking into account national and European legislation</a:t>
            </a:r>
          </a:p>
          <a:p>
            <a:pPr marL="377969" marR="0" lvl="0" indent="-377969" algn="l" defTabSz="1007918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prstClr val="black"/>
              </a:buClr>
              <a:buSzPts val="1600"/>
              <a:buFont typeface="Calibri"/>
              <a:buAutoNum type="arabicPeriod"/>
              <a:tabLst/>
              <a:defRPr/>
            </a:pPr>
            <a:endParaRPr kumimoji="0" lang="en-GB" sz="198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377969" marR="0" lvl="0" indent="-377969" algn="l" defTabSz="10079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Calibri"/>
              <a:buAutoNum type="arabicPeriod"/>
              <a:tabLst/>
              <a:defRPr/>
            </a:pPr>
            <a:r>
              <a:rPr kumimoji="0" lang="en-GB" sz="198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Examine options for a governance framework to oversee EOSC operations and development</a:t>
            </a:r>
            <a:endParaRPr kumimoji="0" sz="198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377969" marR="0" lvl="0" indent="-377969" algn="l" defTabSz="1007918" rtl="0" eaLnBrk="1" fontAlgn="auto" latinLnBrk="0" hangingPunct="1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prstClr val="black"/>
              </a:buClr>
              <a:buSzPts val="1600"/>
              <a:buFont typeface="Calibri"/>
              <a:buAutoNum type="arabicPeriod"/>
              <a:tabLst/>
              <a:defRPr/>
            </a:pPr>
            <a:r>
              <a:rPr kumimoji="0" lang="en-GB" sz="198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Analyse regulatory/policy environments and assess impact of proposed structures and funding streams at national &amp; European level</a:t>
            </a:r>
            <a:endParaRPr kumimoji="0" sz="198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2"/>
          <p:cNvSpPr txBox="1"/>
          <p:nvPr/>
        </p:nvSpPr>
        <p:spPr>
          <a:xfrm>
            <a:off x="1037861" y="1303794"/>
            <a:ext cx="1385610" cy="60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9" tIns="50376" rIns="100779" bIns="50376" anchor="b" anchorCtr="0">
            <a:normAutofit/>
          </a:bodyPr>
          <a:lstStyle/>
          <a:p>
            <a:pPr marL="0" marR="0" lvl="0" indent="0" algn="l" defTabSz="10079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4A88"/>
              </a:buClr>
              <a:buSzPts val="2400"/>
              <a:buFont typeface="Arial"/>
              <a:buNone/>
              <a:tabLst/>
              <a:defRPr/>
            </a:pPr>
            <a:r>
              <a:rPr kumimoji="0" lang="en-GB" sz="2646" b="1" i="0" u="none" strike="noStrike" kern="1200" cap="none" spc="0" normalizeH="0" baseline="0" noProof="0">
                <a:ln>
                  <a:noFill/>
                </a:ln>
                <a:solidFill>
                  <a:srgbClr val="2A4A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WHAT</a:t>
            </a:r>
            <a:endParaRPr kumimoji="0" sz="198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  <a:sym typeface="Arial"/>
            </a:endParaRPr>
          </a:p>
        </p:txBody>
      </p:sp>
      <p:sp>
        <p:nvSpPr>
          <p:cNvPr id="386" name="Google Shape;386;p22"/>
          <p:cNvSpPr txBox="1"/>
          <p:nvPr/>
        </p:nvSpPr>
        <p:spPr>
          <a:xfrm>
            <a:off x="7289347" y="1310221"/>
            <a:ext cx="1385610" cy="60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9" tIns="50376" rIns="100779" bIns="50376" anchor="b" anchorCtr="0">
            <a:normAutofit/>
          </a:bodyPr>
          <a:lstStyle/>
          <a:p>
            <a:pPr marL="0" marR="0" lvl="0" indent="0" algn="l" defTabSz="10079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4A88"/>
              </a:buClr>
              <a:buSzPts val="2400"/>
              <a:buFont typeface="Arial"/>
              <a:buNone/>
              <a:tabLst/>
              <a:defRPr/>
            </a:pPr>
            <a:r>
              <a:rPr kumimoji="0" lang="en-GB" sz="2646" b="1" i="0" u="none" strike="noStrike" kern="1200" cap="none" spc="0" normalizeH="0" baseline="0" noProof="0" dirty="0">
                <a:ln>
                  <a:noFill/>
                </a:ln>
                <a:solidFill>
                  <a:srgbClr val="2A4A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</a:t>
            </a:r>
            <a:endParaRPr kumimoji="0" sz="198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  <a:sym typeface="Arial"/>
            </a:endParaRPr>
          </a:p>
        </p:txBody>
      </p:sp>
      <p:sp>
        <p:nvSpPr>
          <p:cNvPr id="387" name="Google Shape;387;p22"/>
          <p:cNvSpPr txBox="1"/>
          <p:nvPr/>
        </p:nvSpPr>
        <p:spPr>
          <a:xfrm>
            <a:off x="7217925" y="1903607"/>
            <a:ext cx="5047905" cy="1374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9" tIns="50376" rIns="100779" bIns="50376" anchor="t" anchorCtr="0">
            <a:noAutofit/>
          </a:bodyPr>
          <a:lstStyle/>
          <a:p>
            <a:pPr marL="0" marR="0" lvl="0" indent="0" algn="ctr" defTabSz="10079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Arial"/>
              <a:buNone/>
              <a:tabLst/>
              <a:defRPr/>
            </a:pPr>
            <a:r>
              <a:rPr kumimoji="0" lang="en-GB" sz="198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 clear understanding of key strategic, financial and legal aspects is essential for the second phase of the EOSC implementation</a:t>
            </a:r>
            <a:endParaRPr kumimoji="0" sz="198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  <a:sym typeface="Arial"/>
            </a:endParaRPr>
          </a:p>
          <a:p>
            <a:pPr marL="0" marR="0" lvl="0" indent="0" algn="ctr" defTabSz="10079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600"/>
              <a:buFont typeface="Arial"/>
              <a:buNone/>
              <a:tabLst/>
              <a:defRPr/>
            </a:pPr>
            <a:endParaRPr kumimoji="0" sz="1984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defTabSz="100791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800"/>
              <a:buFont typeface="Arial"/>
              <a:buNone/>
              <a:tabLst/>
              <a:defRPr/>
            </a:pPr>
            <a:r>
              <a:rPr kumimoji="0" lang="en-GB" sz="1984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Towards a sustainable EOSC</a:t>
            </a:r>
            <a:endParaRPr kumimoji="0" sz="198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Arial"/>
              <a:sym typeface="Arial"/>
            </a:endParaRPr>
          </a:p>
        </p:txBody>
      </p:sp>
      <p:grpSp>
        <p:nvGrpSpPr>
          <p:cNvPr id="389" name="Google Shape;389;p22"/>
          <p:cNvGrpSpPr/>
          <p:nvPr/>
        </p:nvGrpSpPr>
        <p:grpSpPr>
          <a:xfrm>
            <a:off x="665121" y="5248041"/>
            <a:ext cx="12226383" cy="1558610"/>
            <a:chOff x="485077" y="5130895"/>
            <a:chExt cx="8700623" cy="1413942"/>
          </a:xfrm>
        </p:grpSpPr>
        <p:sp>
          <p:nvSpPr>
            <p:cNvPr id="390" name="Google Shape;390;p22"/>
            <p:cNvSpPr/>
            <p:nvPr/>
          </p:nvSpPr>
          <p:spPr>
            <a:xfrm>
              <a:off x="5394600" y="5467401"/>
              <a:ext cx="3791100" cy="10774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79" tIns="50376" rIns="100779" bIns="50376" anchor="t" anchorCtr="0">
              <a:spAutoFit/>
            </a:bodyPr>
            <a:lstStyle/>
            <a:p>
              <a:pPr marL="0" marR="0" lvl="0" indent="0" algn="ctr" defTabSz="10079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GB" sz="176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Q3 2020 </a:t>
              </a:r>
              <a:br>
                <a:rPr kumimoji="0" lang="en-GB" sz="176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</a:br>
              <a:r>
                <a:rPr kumimoji="0" lang="en-GB" sz="176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Recommendations on strategic and financing orientations and organisational settings for the future of the EOSC, post 2020</a:t>
              </a:r>
              <a:endParaRPr kumimoji="0" sz="220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  <a:sym typeface="Arial"/>
              </a:endParaRPr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535209" y="5130895"/>
              <a:ext cx="8495400" cy="476700"/>
            </a:xfrm>
            <a:prstGeom prst="notchedRightArrow">
              <a:avLst>
                <a:gd name="adj1" fmla="val 50000"/>
                <a:gd name="adj2" fmla="val 50000"/>
              </a:avLst>
            </a:prstGeom>
            <a:solidFill>
              <a:srgbClr val="2F5496"/>
            </a:solidFill>
            <a:ln>
              <a:noFill/>
            </a:ln>
          </p:spPr>
          <p:txBody>
            <a:bodyPr spcFirstLastPara="1" wrap="square" lIns="100779" tIns="100779" rIns="100779" bIns="100779" anchor="ctr" anchorCtr="0">
              <a:noAutofit/>
            </a:bodyPr>
            <a:lstStyle/>
            <a:p>
              <a:pPr marL="0" marR="0" lvl="0" indent="0" algn="l" defTabSz="10079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98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  <a:sym typeface="Arial"/>
              </a:endParaRPr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7269212" y="5309769"/>
              <a:ext cx="119100" cy="1191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rgbClr val="E6AD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79" tIns="100779" rIns="100779" bIns="100779" anchor="ctr" anchorCtr="0">
              <a:noAutofit/>
            </a:bodyPr>
            <a:lstStyle/>
            <a:p>
              <a:pPr marL="0" marR="0" lvl="0" indent="0" algn="l" defTabSz="10079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98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  <a:sym typeface="Arial"/>
              </a:endParaRPr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1908219" y="5309769"/>
              <a:ext cx="119100" cy="1191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rgbClr val="E6AD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79" tIns="100779" rIns="100779" bIns="100779" anchor="ctr" anchorCtr="0">
              <a:noAutofit/>
            </a:bodyPr>
            <a:lstStyle/>
            <a:p>
              <a:pPr marL="0" marR="0" lvl="0" indent="0" algn="l" defTabSz="10079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98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  <a:sym typeface="Arial"/>
              </a:endParaRPr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485077" y="5467401"/>
              <a:ext cx="2727314" cy="9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79" tIns="50376" rIns="100779" bIns="50376" anchor="t" anchorCtr="0">
              <a:noAutofit/>
            </a:bodyPr>
            <a:lstStyle/>
            <a:p>
              <a:pPr marL="0" marR="0" lvl="0" indent="0" algn="ctr" defTabSz="10079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GB" sz="176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Calibri"/>
                  <a:sym typeface="Calibri"/>
                </a:rPr>
                <a:t>Q1</a:t>
              </a:r>
              <a:r>
                <a:rPr kumimoji="0" lang="en-GB" sz="176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2020 </a:t>
              </a:r>
              <a:br>
                <a:rPr kumimoji="0" lang="en-GB" sz="176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</a:br>
              <a:r>
                <a:rPr kumimoji="0" lang="en-GB" sz="176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Initial analysis of alternative business model scenarios and potential future legal models</a:t>
              </a:r>
              <a:endParaRPr kumimoji="0" sz="176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  <a:sym typeface="Arial"/>
              </a:endParaRPr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3517096" y="5467401"/>
              <a:ext cx="1889963" cy="9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779" tIns="50376" rIns="100779" bIns="50376" anchor="t" anchorCtr="0">
              <a:noAutofit/>
            </a:bodyPr>
            <a:lstStyle/>
            <a:p>
              <a:pPr marL="0" marR="0" lvl="0" indent="0" algn="ctr" defTabSz="10079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GB" sz="1764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Calibri"/>
                  <a:sym typeface="Calibri"/>
                </a:rPr>
                <a:t>Q2 2020 </a:t>
              </a:r>
              <a:br>
                <a:rPr kumimoji="0" lang="en-GB" sz="176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</a:br>
              <a:r>
                <a:rPr kumimoji="0" lang="en-GB" sz="176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Refined business model options and future legal models</a:t>
              </a:r>
              <a:endParaRPr kumimoji="0" sz="176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  <a:sym typeface="Arial"/>
              </a:endParaRPr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4462077" y="5309769"/>
              <a:ext cx="119100" cy="1191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rgbClr val="E6AD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00779" tIns="100779" rIns="100779" bIns="100779" anchor="ctr" anchorCtr="0">
              <a:noAutofit/>
            </a:bodyPr>
            <a:lstStyle/>
            <a:p>
              <a:pPr marL="0" marR="0" lvl="0" indent="0" algn="l" defTabSz="10079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sz="198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Arial"/>
                <a:sym typeface="Arial"/>
              </a:endParaRPr>
            </a:p>
          </p:txBody>
        </p:sp>
      </p:grpSp>
      <p:sp>
        <p:nvSpPr>
          <p:cNvPr id="30" name="Google Shape;374;p45">
            <a:extLst>
              <a:ext uri="{FF2B5EF4-FFF2-40B4-BE49-F238E27FC236}">
                <a16:creationId xmlns:a16="http://schemas.microsoft.com/office/drawing/2014/main" id="{278DB0DF-CA62-4810-AA5C-DF970E41754E}"/>
              </a:ext>
            </a:extLst>
          </p:cNvPr>
          <p:cNvSpPr txBox="1"/>
          <p:nvPr/>
        </p:nvSpPr>
        <p:spPr>
          <a:xfrm>
            <a:off x="9602193" y="1204286"/>
            <a:ext cx="3904466" cy="854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167" rIns="0" bIns="67167" anchor="t" anchorCtr="0">
            <a:noAutofit/>
          </a:bodyPr>
          <a:lstStyle/>
          <a:p>
            <a:pPr marL="0" marR="0" lvl="0" indent="0" algn="l" defTabSz="1343891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4A88"/>
              </a:buClr>
              <a:buSzPts val="1400"/>
              <a:buFont typeface="Arial"/>
              <a:buNone/>
              <a:tabLst>
                <a:tab pos="889000" algn="l"/>
                <a:tab pos="2089150" algn="l"/>
              </a:tabLst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Co-Chairs	Rupert Lueck	Lidia Borrell-Damián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	EMBL	Science Europe 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EE1BA9-AC65-4CD4-A44D-CB1701999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9482" y="169286"/>
            <a:ext cx="996872" cy="10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94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Work Process of the Sustainability Working Group</a:t>
            </a:r>
            <a:endParaRPr lang="en-US" dirty="0"/>
          </a:p>
        </p:txBody>
      </p:sp>
      <p:sp>
        <p:nvSpPr>
          <p:cNvPr id="118" name="Content Placeholder 117">
            <a:extLst>
              <a:ext uri="{FF2B5EF4-FFF2-40B4-BE49-F238E27FC236}">
                <a16:creationId xmlns:a16="http://schemas.microsoft.com/office/drawing/2014/main" id="{CC8ECE1C-A6E4-0F45-9142-8585B384E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373230" y="1362899"/>
            <a:ext cx="5298947" cy="5389477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058" dirty="0"/>
              <a:t>Identifying recommendations for EOSC post-2020 sustainability, i.e. business models, legal entity options, governance, national policy issues </a:t>
            </a:r>
            <a:endParaRPr lang="en-GB" sz="2058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2058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058" b="1" dirty="0"/>
              <a:t>Strawman – Tinman – FAIR Lady (Iron Lady)</a:t>
            </a:r>
          </a:p>
          <a:p>
            <a:pPr marL="333640" indent="-333640">
              <a:lnSpc>
                <a:spcPct val="120000"/>
              </a:lnSpc>
              <a:spcBef>
                <a:spcPts val="0"/>
              </a:spcBef>
            </a:pPr>
            <a:r>
              <a:rPr lang="en-GB" sz="2058" dirty="0"/>
              <a:t>Iterative approach &amp; gradual growth of EOSC </a:t>
            </a:r>
          </a:p>
          <a:p>
            <a:pPr marL="333640" indent="-333640">
              <a:lnSpc>
                <a:spcPct val="120000"/>
              </a:lnSpc>
              <a:spcBef>
                <a:spcPts val="0"/>
              </a:spcBef>
            </a:pPr>
            <a:r>
              <a:rPr lang="en-US" sz="2058" dirty="0"/>
              <a:t>Establish a Minimum Viable EOSC (MVE)</a:t>
            </a:r>
          </a:p>
          <a:p>
            <a:pPr marL="333640" indent="-333640">
              <a:lnSpc>
                <a:spcPct val="120000"/>
              </a:lnSpc>
              <a:spcBef>
                <a:spcPts val="0"/>
              </a:spcBef>
            </a:pPr>
            <a:r>
              <a:rPr lang="en-US" sz="2058" dirty="0"/>
              <a:t>To enable federation of existing and planned research data infrastructures and</a:t>
            </a:r>
            <a:r>
              <a:rPr lang="en-GB" sz="2058" dirty="0"/>
              <a:t> additional services for publicly-funded research</a:t>
            </a:r>
          </a:p>
          <a:p>
            <a:pPr marL="333640" indent="-333640">
              <a:lnSpc>
                <a:spcPct val="120000"/>
              </a:lnSpc>
              <a:spcBef>
                <a:spcPts val="0"/>
              </a:spcBef>
            </a:pPr>
            <a:r>
              <a:rPr lang="en-GB" sz="2058" dirty="0"/>
              <a:t>Further iterations to include additional services for public sector and industry</a:t>
            </a:r>
          </a:p>
          <a:p>
            <a:pPr marL="333640" indent="-333640">
              <a:lnSpc>
                <a:spcPct val="120000"/>
              </a:lnSpc>
              <a:spcBef>
                <a:spcPts val="0"/>
              </a:spcBef>
            </a:pPr>
            <a:r>
              <a:rPr lang="en-US" sz="2058" dirty="0"/>
              <a:t>Studies on legal entity, business models …</a:t>
            </a:r>
            <a:endParaRPr lang="en-GB" sz="2058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EF9DCE-DC7E-47DD-B3FE-16D290077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98" y="1652467"/>
            <a:ext cx="6299440" cy="464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07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5693-AB0C-48E3-ACBA-1BB68B2B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WG synergies and contributions to the FAIR Lady (Iron lady)</a:t>
            </a:r>
            <a:endParaRPr lang="en-DE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24E5DE0-F563-A041-B1EA-6136696E74D7}"/>
              </a:ext>
            </a:extLst>
          </p:cNvPr>
          <p:cNvGrpSpPr/>
          <p:nvPr/>
        </p:nvGrpSpPr>
        <p:grpSpPr>
          <a:xfrm>
            <a:off x="1258250" y="2232998"/>
            <a:ext cx="1590469" cy="3920939"/>
            <a:chOff x="1258250" y="2085193"/>
            <a:chExt cx="1590469" cy="3920939"/>
          </a:xfrm>
        </p:grpSpPr>
        <p:sp>
          <p:nvSpPr>
            <p:cNvPr id="4" name="Google Shape;498;p51">
              <a:extLst>
                <a:ext uri="{FF2B5EF4-FFF2-40B4-BE49-F238E27FC236}">
                  <a16:creationId xmlns:a16="http://schemas.microsoft.com/office/drawing/2014/main" id="{519FD55F-C006-BE45-8E4B-2ACD02F6980A}"/>
                </a:ext>
              </a:extLst>
            </p:cNvPr>
            <p:cNvSpPr/>
            <p:nvPr/>
          </p:nvSpPr>
          <p:spPr>
            <a:xfrm>
              <a:off x="1258250" y="2085193"/>
              <a:ext cx="1590469" cy="76111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79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Landscape WG</a:t>
              </a:r>
              <a:endParaRPr sz="1579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99;p51">
              <a:extLst>
                <a:ext uri="{FF2B5EF4-FFF2-40B4-BE49-F238E27FC236}">
                  <a16:creationId xmlns:a16="http://schemas.microsoft.com/office/drawing/2014/main" id="{8986A1D2-4AA4-C045-8AF2-796A78123280}"/>
                </a:ext>
              </a:extLst>
            </p:cNvPr>
            <p:cNvSpPr/>
            <p:nvPr/>
          </p:nvSpPr>
          <p:spPr>
            <a:xfrm>
              <a:off x="1258250" y="3138469"/>
              <a:ext cx="1590469" cy="761112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79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Rules of Part. WG</a:t>
              </a:r>
              <a:endParaRPr sz="1579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500;p51">
              <a:extLst>
                <a:ext uri="{FF2B5EF4-FFF2-40B4-BE49-F238E27FC236}">
                  <a16:creationId xmlns:a16="http://schemas.microsoft.com/office/drawing/2014/main" id="{DF9E8691-81DE-6E40-9514-ACF03900A0D4}"/>
                </a:ext>
              </a:extLst>
            </p:cNvPr>
            <p:cNvSpPr/>
            <p:nvPr/>
          </p:nvSpPr>
          <p:spPr>
            <a:xfrm>
              <a:off x="1258250" y="4191745"/>
              <a:ext cx="1581553" cy="761112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79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Architecture WG</a:t>
              </a:r>
              <a:endParaRPr sz="1579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01;p51">
              <a:extLst>
                <a:ext uri="{FF2B5EF4-FFF2-40B4-BE49-F238E27FC236}">
                  <a16:creationId xmlns:a16="http://schemas.microsoft.com/office/drawing/2014/main" id="{A3222445-B724-7246-BF24-3261B32DB49B}"/>
                </a:ext>
              </a:extLst>
            </p:cNvPr>
            <p:cNvSpPr/>
            <p:nvPr/>
          </p:nvSpPr>
          <p:spPr>
            <a:xfrm>
              <a:off x="1258250" y="5245020"/>
              <a:ext cx="1590469" cy="761112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79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FAIR</a:t>
              </a:r>
              <a:endParaRPr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79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WG</a:t>
              </a:r>
              <a:endParaRPr sz="157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9AF38E-8789-5640-9E01-1E19187DDB11}"/>
              </a:ext>
            </a:extLst>
          </p:cNvPr>
          <p:cNvGrpSpPr/>
          <p:nvPr/>
        </p:nvGrpSpPr>
        <p:grpSpPr>
          <a:xfrm>
            <a:off x="8887675" y="1931468"/>
            <a:ext cx="3319200" cy="4523998"/>
            <a:chOff x="8887675" y="1931468"/>
            <a:chExt cx="3319200" cy="4523998"/>
          </a:xfrm>
        </p:grpSpPr>
        <p:sp>
          <p:nvSpPr>
            <p:cNvPr id="9" name="Google Shape;502;p51">
              <a:extLst>
                <a:ext uri="{FF2B5EF4-FFF2-40B4-BE49-F238E27FC236}">
                  <a16:creationId xmlns:a16="http://schemas.microsoft.com/office/drawing/2014/main" id="{F0300C93-7CE6-6E4D-9881-8ABFF09B85E2}"/>
                </a:ext>
              </a:extLst>
            </p:cNvPr>
            <p:cNvSpPr/>
            <p:nvPr/>
          </p:nvSpPr>
          <p:spPr>
            <a:xfrm>
              <a:off x="8887675" y="1931468"/>
              <a:ext cx="3319200" cy="684000"/>
            </a:xfrm>
            <a:prstGeom prst="flowChartDocument">
              <a:avLst/>
            </a:prstGeom>
            <a:solidFill>
              <a:srgbClr val="75707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GB" sz="1579" dirty="0">
                  <a:solidFill>
                    <a:srgbClr val="FFFFFF"/>
                  </a:solidFill>
                  <a:latin typeface="Calibri"/>
                  <a:cs typeface="Calibri"/>
                  <a:sym typeface="Calibri"/>
                </a:rPr>
                <a:t>Legal and strategic advice on EOSC legal entity : </a:t>
              </a:r>
              <a:r>
                <a:rPr lang="en-GB" sz="1579" b="1" dirty="0">
                  <a:solidFill>
                    <a:srgbClr val="FFFFFF"/>
                  </a:solidFill>
                  <a:latin typeface="Calibri"/>
                  <a:cs typeface="Calibri"/>
                  <a:sym typeface="Calibri"/>
                </a:rPr>
                <a:t>Kellen Group</a:t>
              </a:r>
              <a:endParaRPr sz="1579" b="1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0" name="Google Shape;503;p51">
              <a:extLst>
                <a:ext uri="{FF2B5EF4-FFF2-40B4-BE49-F238E27FC236}">
                  <a16:creationId xmlns:a16="http://schemas.microsoft.com/office/drawing/2014/main" id="{F57D4277-CF14-0C4B-A008-1F711C7F747A}"/>
                </a:ext>
              </a:extLst>
            </p:cNvPr>
            <p:cNvSpPr/>
            <p:nvPr/>
          </p:nvSpPr>
          <p:spPr>
            <a:xfrm>
              <a:off x="8887675" y="2699468"/>
              <a:ext cx="3319200" cy="684000"/>
            </a:xfrm>
            <a:prstGeom prst="flowChartDocument">
              <a:avLst/>
            </a:prstGeom>
            <a:solidFill>
              <a:srgbClr val="75707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79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EOSC-core operational costs: </a:t>
              </a:r>
              <a:r>
                <a:rPr lang="en-GB" sz="1579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AcrossLimits and BoundaryLess</a:t>
              </a:r>
              <a:endParaRPr sz="1579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504;p51">
              <a:extLst>
                <a:ext uri="{FF2B5EF4-FFF2-40B4-BE49-F238E27FC236}">
                  <a16:creationId xmlns:a16="http://schemas.microsoft.com/office/drawing/2014/main" id="{C1195052-2196-8C45-94AA-BBF6F412B629}"/>
                </a:ext>
              </a:extLst>
            </p:cNvPr>
            <p:cNvSpPr/>
            <p:nvPr/>
          </p:nvSpPr>
          <p:spPr>
            <a:xfrm>
              <a:off x="8887675" y="3467468"/>
              <a:ext cx="3319200" cy="684000"/>
            </a:xfrm>
            <a:prstGeom prst="flowChartDocument">
              <a:avLst/>
            </a:prstGeom>
            <a:solidFill>
              <a:srgbClr val="75707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GB" sz="1579" dirty="0">
                  <a:solidFill>
                    <a:srgbClr val="FFFFFF"/>
                  </a:solidFill>
                  <a:latin typeface="Calibri"/>
                  <a:cs typeface="Calibri"/>
                  <a:sym typeface="Calibri"/>
                </a:rPr>
                <a:t>Strengthening of the EOSC Risk Governance : </a:t>
              </a:r>
              <a:r>
                <a:rPr lang="en-GB" sz="1579" b="1" dirty="0">
                  <a:solidFill>
                    <a:srgbClr val="FFFFFF"/>
                  </a:solidFill>
                  <a:latin typeface="Calibri"/>
                  <a:cs typeface="Calibri"/>
                  <a:sym typeface="Calibri"/>
                </a:rPr>
                <a:t>AON Hewitt </a:t>
              </a:r>
              <a:endParaRPr sz="1579" b="1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  <p:sp>
          <p:nvSpPr>
            <p:cNvPr id="12" name="Google Shape;505;p51">
              <a:extLst>
                <a:ext uri="{FF2B5EF4-FFF2-40B4-BE49-F238E27FC236}">
                  <a16:creationId xmlns:a16="http://schemas.microsoft.com/office/drawing/2014/main" id="{D4B3696C-3738-0C47-AA11-3EAF8151CACD}"/>
                </a:ext>
              </a:extLst>
            </p:cNvPr>
            <p:cNvSpPr/>
            <p:nvPr/>
          </p:nvSpPr>
          <p:spPr>
            <a:xfrm>
              <a:off x="8887675" y="4235468"/>
              <a:ext cx="3319200" cy="684000"/>
            </a:xfrm>
            <a:prstGeom prst="flowChartDocument">
              <a:avLst/>
            </a:prstGeom>
            <a:solidFill>
              <a:srgbClr val="75707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79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Expanding EOSC: </a:t>
              </a:r>
              <a:br>
                <a:rPr lang="en-GB" sz="1579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GB" sz="1579" b="1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Industry Commons Foundation</a:t>
              </a:r>
              <a:endParaRPr dirty="0"/>
            </a:p>
          </p:txBody>
        </p:sp>
        <p:sp>
          <p:nvSpPr>
            <p:cNvPr id="13" name="Google Shape;506;p51">
              <a:extLst>
                <a:ext uri="{FF2B5EF4-FFF2-40B4-BE49-F238E27FC236}">
                  <a16:creationId xmlns:a16="http://schemas.microsoft.com/office/drawing/2014/main" id="{62A3D142-0D34-9345-9404-A26A50A48440}"/>
                </a:ext>
              </a:extLst>
            </p:cNvPr>
            <p:cNvSpPr/>
            <p:nvPr/>
          </p:nvSpPr>
          <p:spPr>
            <a:xfrm>
              <a:off x="8887675" y="5003468"/>
              <a:ext cx="3319200" cy="684000"/>
            </a:xfrm>
            <a:prstGeom prst="flowChartDocument">
              <a:avLst/>
            </a:prstGeom>
            <a:solidFill>
              <a:srgbClr val="75707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79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Assessment Country Sheets Analysis: </a:t>
              </a:r>
              <a:r>
                <a:rPr lang="en-GB" sz="1579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Digital Curation Centre</a:t>
              </a:r>
              <a:endParaRPr/>
            </a:p>
          </p:txBody>
        </p:sp>
        <p:sp>
          <p:nvSpPr>
            <p:cNvPr id="14" name="Google Shape;507;p51">
              <a:extLst>
                <a:ext uri="{FF2B5EF4-FFF2-40B4-BE49-F238E27FC236}">
                  <a16:creationId xmlns:a16="http://schemas.microsoft.com/office/drawing/2014/main" id="{7707AD58-C263-F848-9DEC-8454EE9D7D85}"/>
                </a:ext>
              </a:extLst>
            </p:cNvPr>
            <p:cNvSpPr/>
            <p:nvPr/>
          </p:nvSpPr>
          <p:spPr>
            <a:xfrm>
              <a:off x="8887675" y="5771466"/>
              <a:ext cx="3319200" cy="684000"/>
            </a:xfrm>
            <a:prstGeom prst="flowChartDocument">
              <a:avLst/>
            </a:prstGeom>
            <a:solidFill>
              <a:srgbClr val="75707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79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FAIR forever: Long Term Data Preservation: </a:t>
              </a:r>
              <a:r>
                <a:rPr lang="en-GB" sz="1579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Digital Pres. Coalition</a:t>
              </a:r>
              <a:endParaRPr/>
            </a:p>
          </p:txBody>
        </p:sp>
      </p:grpSp>
      <p:sp>
        <p:nvSpPr>
          <p:cNvPr id="15" name="Google Shape;508;p51">
            <a:extLst>
              <a:ext uri="{FF2B5EF4-FFF2-40B4-BE49-F238E27FC236}">
                <a16:creationId xmlns:a16="http://schemas.microsoft.com/office/drawing/2014/main" id="{F32DCBCC-3CBD-0842-85D0-058B59A1D053}"/>
              </a:ext>
            </a:extLst>
          </p:cNvPr>
          <p:cNvSpPr/>
          <p:nvPr/>
        </p:nvSpPr>
        <p:spPr>
          <a:xfrm>
            <a:off x="3353954" y="3418403"/>
            <a:ext cx="740725" cy="15501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5715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509;p51">
            <a:extLst>
              <a:ext uri="{FF2B5EF4-FFF2-40B4-BE49-F238E27FC236}">
                <a16:creationId xmlns:a16="http://schemas.microsoft.com/office/drawing/2014/main" id="{D3696E35-8FC0-1C4C-BA22-D6D7C992175E}"/>
              </a:ext>
            </a:extLst>
          </p:cNvPr>
          <p:cNvSpPr/>
          <p:nvPr/>
        </p:nvSpPr>
        <p:spPr>
          <a:xfrm flipH="1">
            <a:off x="7641714" y="3418403"/>
            <a:ext cx="740725" cy="155012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5715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7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511;p51">
            <a:extLst>
              <a:ext uri="{FF2B5EF4-FFF2-40B4-BE49-F238E27FC236}">
                <a16:creationId xmlns:a16="http://schemas.microsoft.com/office/drawing/2014/main" id="{1AD9DD08-2CA8-7A4B-93D1-706D980FFAFC}"/>
              </a:ext>
            </a:extLst>
          </p:cNvPr>
          <p:cNvSpPr txBox="1"/>
          <p:nvPr/>
        </p:nvSpPr>
        <p:spPr>
          <a:xfrm>
            <a:off x="4406606" y="5894540"/>
            <a:ext cx="28282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75000"/>
                  </a:schemeClr>
                </a:solidFill>
              </a:rPr>
              <a:t>Theatrical release poster by Bill Gold</a:t>
            </a:r>
            <a:endParaRPr sz="800" dirty="0">
              <a:solidFill>
                <a:schemeClr val="bg1">
                  <a:lumMod val="75000"/>
                </a:schemeClr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dirty="0">
                <a:solidFill>
                  <a:schemeClr val="bg1">
                    <a:lumMod val="75000"/>
                  </a:schemeClr>
                </a:solidFill>
              </a:rPr>
              <a:t>original illustration by Bob Peak</a:t>
            </a:r>
            <a:endParaRPr sz="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6" name="Picture 2" descr="My Fair Lady (1964) - IMDb">
            <a:extLst>
              <a:ext uri="{FF2B5EF4-FFF2-40B4-BE49-F238E27FC236}">
                <a16:creationId xmlns:a16="http://schemas.microsoft.com/office/drawing/2014/main" id="{76407F36-D995-F746-9D19-2A6C6DA68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14" y="2450951"/>
            <a:ext cx="2536565" cy="34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5AFE1E-E511-D54B-8D57-4F28EB0F7D4B}"/>
              </a:ext>
            </a:extLst>
          </p:cNvPr>
          <p:cNvSpPr/>
          <p:nvPr/>
        </p:nvSpPr>
        <p:spPr>
          <a:xfrm>
            <a:off x="10070221" y="1402689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Studies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276318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06D6-767E-43AB-A0D3-D42F6311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iteration – a Minimum Viable EOSC (MVE)</a:t>
            </a: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2EA30-4CD4-4073-9F02-3789B2288F6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09656" y="1362900"/>
            <a:ext cx="7695518" cy="5389477"/>
          </a:xfrm>
        </p:spPr>
        <p:txBody>
          <a:bodyPr/>
          <a:lstStyle/>
          <a:p>
            <a:r>
              <a:rPr lang="en-US" dirty="0"/>
              <a:t>Establish an initial MVE that will enable the federation of existing and planned research data infrastructures</a:t>
            </a:r>
          </a:p>
          <a:p>
            <a:r>
              <a:rPr lang="en-US" dirty="0"/>
              <a:t>MVE includes EOSC-Core and EOSC-Exchange which work with federated FAIR datasets </a:t>
            </a:r>
          </a:p>
          <a:p>
            <a:r>
              <a:rPr lang="en-US" dirty="0"/>
              <a:t>Main focus and added value: connect disciplinary infrastructures and enable cross-disciplinary research</a:t>
            </a:r>
          </a:p>
          <a:p>
            <a:r>
              <a:rPr lang="en-US" dirty="0"/>
              <a:t>Federation of research data infrastructures into EOSC via ​the cluster and regional projects as a critical first step</a:t>
            </a:r>
          </a:p>
          <a:p>
            <a:endParaRPr lang="en-DE" dirty="0"/>
          </a:p>
        </p:txBody>
      </p:sp>
      <p:pic>
        <p:nvPicPr>
          <p:cNvPr id="5" name="Google Shape;521;p52" descr="https://lh6.googleusercontent.com/Hn6gO5yYYhxKltEP7VnUxbFO_bTpAODTY2W9VHW3bcOtZAv4wp3DA2f6mNOimdYf_7Hu6YIdfDt7RqIM_lZRTJ7nNeLnFOKtECYouG3vNsJ-rZ7PGFmAZhuhPLl7vYUWtkisJ6jt">
            <a:extLst>
              <a:ext uri="{FF2B5EF4-FFF2-40B4-BE49-F238E27FC236}">
                <a16:creationId xmlns:a16="http://schemas.microsoft.com/office/drawing/2014/main" id="{134B3793-EA42-44C4-827F-959E5E12DF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00216" y="2406070"/>
            <a:ext cx="3504662" cy="2870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59458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EOSC RHL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OSC RHL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1615</Words>
  <Application>Microsoft Macintosh PowerPoint</Application>
  <PresentationFormat>Custom</PresentationFormat>
  <Paragraphs>198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ＭＳ Ｐゴシック</vt:lpstr>
      <vt:lpstr>Arial</vt:lpstr>
      <vt:lpstr>Calibri</vt:lpstr>
      <vt:lpstr>Calibri Light</vt:lpstr>
      <vt:lpstr>Geneva</vt:lpstr>
      <vt:lpstr>Wingdings</vt:lpstr>
      <vt:lpstr>Custom Design</vt:lpstr>
      <vt:lpstr>1_EOSC RHL 3</vt:lpstr>
      <vt:lpstr>1_Custom Design</vt:lpstr>
      <vt:lpstr>EOSC RHL 3</vt:lpstr>
      <vt:lpstr>Entering the next phase of EOSC</vt:lpstr>
      <vt:lpstr>EOSC governance is transitioning</vt:lpstr>
      <vt:lpstr>EOSC Partnership: EOSC Association and SRIA</vt:lpstr>
      <vt:lpstr>PowerPoint Presentation</vt:lpstr>
      <vt:lpstr>Why should I join?</vt:lpstr>
      <vt:lpstr>PowerPoint Presentation</vt:lpstr>
      <vt:lpstr>Work Process of the Sustainability Working Group</vt:lpstr>
      <vt:lpstr>WG synergies and contributions to the FAIR Lady (Iron lady)</vt:lpstr>
      <vt:lpstr>First iteration – a Minimum Viable EOSC (MVE)</vt:lpstr>
      <vt:lpstr>EOSC-Core services</vt:lpstr>
      <vt:lpstr>EOSC implementation: Structure, iterative process &amp; timelines</vt:lpstr>
      <vt:lpstr>Widening EOSC to public and private sectors – the PaNOSC use case</vt:lpstr>
      <vt:lpstr>The big picture</vt:lpstr>
      <vt:lpstr>Summary</vt:lpstr>
      <vt:lpstr>PowerPoint Presentation</vt:lpstr>
      <vt:lpstr>EOSC as a European Strategic Partnership with the EC</vt:lpstr>
      <vt:lpstr>Co-Programmed EOSC Schematic Diagram</vt:lpstr>
      <vt:lpstr>EOSC (M)architecture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EOSC Governance Symposium Welcome</dc:title>
  <dc:creator>Jessica Klemeier</dc:creator>
  <cp:lastModifiedBy>Microsoft Office User</cp:lastModifiedBy>
  <cp:revision>30</cp:revision>
  <dcterms:modified xsi:type="dcterms:W3CDTF">2020-11-09T09:50:03Z</dcterms:modified>
</cp:coreProperties>
</file>